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handoutMasterIdLst>
    <p:handoutMasterId r:id="rId31"/>
  </p:handoutMasterIdLst>
  <p:sldIdLst>
    <p:sldId id="510" r:id="rId2"/>
    <p:sldId id="556" r:id="rId3"/>
    <p:sldId id="557" r:id="rId4"/>
    <p:sldId id="558" r:id="rId5"/>
    <p:sldId id="519" r:id="rId6"/>
    <p:sldId id="520" r:id="rId7"/>
    <p:sldId id="527" r:id="rId8"/>
    <p:sldId id="559" r:id="rId9"/>
    <p:sldId id="560" r:id="rId10"/>
    <p:sldId id="545" r:id="rId11"/>
    <p:sldId id="561" r:id="rId12"/>
    <p:sldId id="562" r:id="rId13"/>
    <p:sldId id="546" r:id="rId14"/>
    <p:sldId id="548" r:id="rId15"/>
    <p:sldId id="564" r:id="rId16"/>
    <p:sldId id="563" r:id="rId17"/>
    <p:sldId id="550" r:id="rId18"/>
    <p:sldId id="565" r:id="rId19"/>
    <p:sldId id="569" r:id="rId20"/>
    <p:sldId id="568" r:id="rId21"/>
    <p:sldId id="528" r:id="rId22"/>
    <p:sldId id="567" r:id="rId23"/>
    <p:sldId id="551" r:id="rId24"/>
    <p:sldId id="552" r:id="rId25"/>
    <p:sldId id="554" r:id="rId26"/>
    <p:sldId id="555" r:id="rId27"/>
    <p:sldId id="570" r:id="rId28"/>
    <p:sldId id="571" r:id="rId29"/>
  </p:sldIdLst>
  <p:sldSz cx="12192000" cy="6858000"/>
  <p:notesSz cx="6761163" cy="99425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21D"/>
    <a:srgbClr val="D9D9D9"/>
    <a:srgbClr val="8C8C8C"/>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695" autoAdjust="0"/>
    <p:restoredTop sz="94607" autoAdjust="0"/>
  </p:normalViewPr>
  <p:slideViewPr>
    <p:cSldViewPr snapToGrid="0">
      <p:cViewPr varScale="1">
        <p:scale>
          <a:sx n="156" d="100"/>
          <a:sy n="156" d="100"/>
        </p:scale>
        <p:origin x="1140" y="13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29761" y="0"/>
            <a:ext cx="2929837" cy="498852"/>
          </a:xfrm>
          <a:prstGeom prst="rect">
            <a:avLst/>
          </a:prstGeom>
        </p:spPr>
        <p:txBody>
          <a:bodyPr vert="horz" lIns="91440" tIns="45720" rIns="91440" bIns="45720" rtlCol="0"/>
          <a:lstStyle>
            <a:lvl1pPr algn="r">
              <a:defRPr sz="1200"/>
            </a:lvl1pPr>
          </a:lstStyle>
          <a:p>
            <a:fld id="{38444B15-F713-495A-827D-5732752B87EA}" type="datetimeFigureOut">
              <a:rPr lang="ru-RU" smtClean="0"/>
              <a:t>21.03.2022</a:t>
            </a:fld>
            <a:endParaRPr lang="ru-RU"/>
          </a:p>
        </p:txBody>
      </p:sp>
      <p:sp>
        <p:nvSpPr>
          <p:cNvPr id="4" name="Нижний колонтитул 3"/>
          <p:cNvSpPr>
            <a:spLocks noGrp="1"/>
          </p:cNvSpPr>
          <p:nvPr>
            <p:ph type="ftr" sz="quarter" idx="2"/>
          </p:nvPr>
        </p:nvSpPr>
        <p:spPr>
          <a:xfrm>
            <a:off x="0" y="9443662"/>
            <a:ext cx="2929837" cy="498851"/>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29761" y="9443662"/>
            <a:ext cx="2929837" cy="498851"/>
          </a:xfrm>
          <a:prstGeom prst="rect">
            <a:avLst/>
          </a:prstGeom>
        </p:spPr>
        <p:txBody>
          <a:bodyPr vert="horz" lIns="91440" tIns="45720" rIns="91440" bIns="45720" rtlCol="0" anchor="b"/>
          <a:lstStyle>
            <a:lvl1pPr algn="r">
              <a:defRPr sz="1200"/>
            </a:lvl1pPr>
          </a:lstStyle>
          <a:p>
            <a:fld id="{106FEB3D-376C-456E-9DA6-2D1AAA481FD3}" type="slidenum">
              <a:rPr lang="ru-RU" smtClean="0"/>
              <a:t>‹#›</a:t>
            </a:fld>
            <a:endParaRPr lang="ru-RU"/>
          </a:p>
        </p:txBody>
      </p:sp>
    </p:spTree>
    <p:extLst>
      <p:ext uri="{BB962C8B-B14F-4D97-AF65-F5344CB8AC3E}">
        <p14:creationId xmlns:p14="http://schemas.microsoft.com/office/powerpoint/2010/main" val="21760609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30525" cy="49847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29050" y="0"/>
            <a:ext cx="2930525" cy="498475"/>
          </a:xfrm>
          <a:prstGeom prst="rect">
            <a:avLst/>
          </a:prstGeom>
        </p:spPr>
        <p:txBody>
          <a:bodyPr vert="horz" lIns="91440" tIns="45720" rIns="91440" bIns="45720" rtlCol="0"/>
          <a:lstStyle>
            <a:lvl1pPr algn="r">
              <a:defRPr sz="1200"/>
            </a:lvl1pPr>
          </a:lstStyle>
          <a:p>
            <a:fld id="{F914D98A-E734-4A79-9C55-3D25F5691A34}" type="datetimeFigureOut">
              <a:rPr lang="ru-RU" smtClean="0"/>
              <a:t>21.03.2022</a:t>
            </a:fld>
            <a:endParaRPr lang="ru-RU"/>
          </a:p>
        </p:txBody>
      </p:sp>
      <p:sp>
        <p:nvSpPr>
          <p:cNvPr id="4" name="Образ слайда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6275" y="4784725"/>
            <a:ext cx="5408613" cy="3914775"/>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44038"/>
            <a:ext cx="2930525" cy="49847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29050" y="9444038"/>
            <a:ext cx="2930525" cy="498475"/>
          </a:xfrm>
          <a:prstGeom prst="rect">
            <a:avLst/>
          </a:prstGeom>
        </p:spPr>
        <p:txBody>
          <a:bodyPr vert="horz" lIns="91440" tIns="45720" rIns="91440" bIns="45720" rtlCol="0" anchor="b"/>
          <a:lstStyle>
            <a:lvl1pPr algn="r">
              <a:defRPr sz="1200"/>
            </a:lvl1pPr>
          </a:lstStyle>
          <a:p>
            <a:fld id="{5A47847D-3226-47FD-A93F-6DF9D40166D1}" type="slidenum">
              <a:rPr lang="ru-RU" smtClean="0"/>
              <a:t>‹#›</a:t>
            </a:fld>
            <a:endParaRPr lang="ru-RU"/>
          </a:p>
        </p:txBody>
      </p:sp>
    </p:spTree>
    <p:extLst>
      <p:ext uri="{BB962C8B-B14F-4D97-AF65-F5344CB8AC3E}">
        <p14:creationId xmlns:p14="http://schemas.microsoft.com/office/powerpoint/2010/main" val="3410406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A47847D-3226-47FD-A93F-6DF9D40166D1}" type="slidenum">
              <a:rPr lang="ru-RU" smtClean="0"/>
              <a:t>26</a:t>
            </a:fld>
            <a:endParaRPr lang="ru-RU"/>
          </a:p>
        </p:txBody>
      </p:sp>
    </p:spTree>
    <p:extLst>
      <p:ext uri="{BB962C8B-B14F-4D97-AF65-F5344CB8AC3E}">
        <p14:creationId xmlns:p14="http://schemas.microsoft.com/office/powerpoint/2010/main" val="2525762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A47847D-3226-47FD-A93F-6DF9D40166D1}" type="slidenum">
              <a:rPr lang="ru-RU" smtClean="0"/>
              <a:t>27</a:t>
            </a:fld>
            <a:endParaRPr lang="ru-RU"/>
          </a:p>
        </p:txBody>
      </p:sp>
    </p:spTree>
    <p:extLst>
      <p:ext uri="{BB962C8B-B14F-4D97-AF65-F5344CB8AC3E}">
        <p14:creationId xmlns:p14="http://schemas.microsoft.com/office/powerpoint/2010/main" val="2442777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A47847D-3226-47FD-A93F-6DF9D40166D1}" type="slidenum">
              <a:rPr lang="ru-RU" smtClean="0"/>
              <a:t>28</a:t>
            </a:fld>
            <a:endParaRPr lang="ru-RU"/>
          </a:p>
        </p:txBody>
      </p:sp>
    </p:spTree>
    <p:extLst>
      <p:ext uri="{BB962C8B-B14F-4D97-AF65-F5344CB8AC3E}">
        <p14:creationId xmlns:p14="http://schemas.microsoft.com/office/powerpoint/2010/main" val="3537539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8"/>
            <a:ext cx="10363200" cy="1470025"/>
          </a:xfrm>
        </p:spPr>
        <p:txBody>
          <a:bodyPr/>
          <a:lstStyle/>
          <a:p>
            <a:r>
              <a:rPr lang="ru-RU"/>
              <a:t>Образец заголовка</a:t>
            </a:r>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E2A1C89B-8FC2-4FC3-BCF2-928FE0EC40A7}" type="datetimeFigureOut">
              <a:rPr lang="ru-RU" smtClean="0"/>
              <a:t>21.03.2022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3818617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2A1C89B-8FC2-4FC3-BCF2-928FE0EC40A7}" type="datetimeFigureOut">
              <a:rPr lang="ru-RU" smtClean="0"/>
              <a:t>21.03.2022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663939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11785600" y="274641"/>
            <a:ext cx="36576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12800" y="274641"/>
            <a:ext cx="107696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2A1C89B-8FC2-4FC3-BCF2-928FE0EC40A7}" type="datetimeFigureOut">
              <a:rPr lang="ru-RU" smtClean="0"/>
              <a:t>21.03.2022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2437174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E2A1C89B-8FC2-4FC3-BCF2-928FE0EC40A7}" type="datetimeFigureOut">
              <a:rPr lang="ru-RU" smtClean="0"/>
              <a:t>21.03.2022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3986942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2A1C89B-8FC2-4FC3-BCF2-928FE0EC40A7}" type="datetimeFigureOut">
              <a:rPr lang="ru-RU" smtClean="0"/>
              <a:t>21.03.2022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3394392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3"/>
            <a:ext cx="103632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E2A1C89B-8FC2-4FC3-BCF2-928FE0EC40A7}" type="datetimeFigureOut">
              <a:rPr lang="ru-RU" smtClean="0"/>
              <a:t>21.03.2022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271366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128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82296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E2A1C89B-8FC2-4FC3-BCF2-928FE0EC40A7}" type="datetimeFigureOut">
              <a:rPr lang="ru-RU" smtClean="0"/>
              <a:t>21.03.2022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3795595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E2A1C89B-8FC2-4FC3-BCF2-928FE0EC40A7}" type="datetimeFigureOut">
              <a:rPr lang="ru-RU" smtClean="0"/>
              <a:t>21.03.2022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4239324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E2A1C89B-8FC2-4FC3-BCF2-928FE0EC40A7}" type="datetimeFigureOut">
              <a:rPr lang="ru-RU" smtClean="0"/>
              <a:t>21.03.2022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1452819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2A1C89B-8FC2-4FC3-BCF2-928FE0EC40A7}" type="datetimeFigureOut">
              <a:rPr lang="ru-RU" smtClean="0"/>
              <a:t>21.03.2022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2141424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2" y="273050"/>
            <a:ext cx="4011084"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E2A1C89B-8FC2-4FC3-BCF2-928FE0EC40A7}" type="datetimeFigureOut">
              <a:rPr lang="ru-RU" smtClean="0"/>
              <a:t>21.03.2022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684806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E2A1C89B-8FC2-4FC3-BCF2-928FE0EC40A7}" type="datetimeFigureOut">
              <a:rPr lang="ru-RU" smtClean="0"/>
              <a:t>21.03.2022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874672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A1C89B-8FC2-4FC3-BCF2-928FE0EC40A7}" type="datetimeFigureOut">
              <a:rPr lang="ru-RU" smtClean="0"/>
              <a:t>21.03.2022</a:t>
            </a:fld>
            <a:endParaRPr lang="ru-RU"/>
          </a:p>
        </p:txBody>
      </p:sp>
      <p:sp>
        <p:nvSpPr>
          <p:cNvPr id="5" name="Нижний колонтитул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26BD9D-A571-44CE-A835-872496A5FBB0}" type="slidenum">
              <a:rPr lang="ru-RU" smtClean="0"/>
              <a:t>‹#›</a:t>
            </a:fld>
            <a:endParaRPr lang="ru-RU"/>
          </a:p>
        </p:txBody>
      </p:sp>
    </p:spTree>
    <p:extLst>
      <p:ext uri="{BB962C8B-B14F-4D97-AF65-F5344CB8AC3E}">
        <p14:creationId xmlns:p14="http://schemas.microsoft.com/office/powerpoint/2010/main" val="8694562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1086;&#1085;&#1083;&#1072;&#1081;&#1085;&#1080;&#1085;&#1089;&#1087;&#1077;&#1082;&#1094;&#1080;&#1103;.&#1088;&#1092;/questions/view/147109"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51872" y="982690"/>
            <a:ext cx="11883736" cy="584775"/>
          </a:xfrm>
          <a:prstGeom prst="rect">
            <a:avLst/>
          </a:prstGeom>
          <a:noFill/>
        </p:spPr>
        <p:txBody>
          <a:bodyPr wrap="square" rtlCol="0">
            <a:spAutoFit/>
          </a:bodyPr>
          <a:lstStyle/>
          <a:p>
            <a:r>
              <a:rPr lang="ru-RU" sz="3200" b="1" dirty="0" smtClean="0">
                <a:solidFill>
                  <a:prstClr val="black"/>
                </a:solidFill>
              </a:rPr>
              <a:t>Новое  регулирование охраны труда  с 01.03.2022</a:t>
            </a:r>
            <a:endParaRPr lang="ru-RU" sz="3200" b="1" dirty="0">
              <a:solidFill>
                <a:prstClr val="black"/>
              </a:solidFill>
            </a:endParaRPr>
          </a:p>
        </p:txBody>
      </p:sp>
      <p:sp>
        <p:nvSpPr>
          <p:cNvPr id="2" name="Прямоугольник 1"/>
          <p:cNvSpPr/>
          <p:nvPr/>
        </p:nvSpPr>
        <p:spPr>
          <a:xfrm>
            <a:off x="1677422" y="3858025"/>
            <a:ext cx="5516318" cy="369332"/>
          </a:xfrm>
          <a:prstGeom prst="rect">
            <a:avLst/>
          </a:prstGeom>
        </p:spPr>
        <p:txBody>
          <a:bodyPr wrap="none">
            <a:spAutoFit/>
          </a:bodyPr>
          <a:lstStyle/>
          <a:p>
            <a:r>
              <a:rPr lang="ru-RU" dirty="0" smtClean="0"/>
              <a:t>Эксперт по трудовым отношениям  Юлия  </a:t>
            </a:r>
            <a:r>
              <a:rPr lang="ru-RU" dirty="0" err="1" smtClean="0"/>
              <a:t>Жижерина</a:t>
            </a:r>
            <a:r>
              <a:rPr lang="ru-RU" dirty="0" smtClean="0"/>
              <a:t>  </a:t>
            </a:r>
            <a:endParaRPr lang="ru-RU" dirty="0"/>
          </a:p>
        </p:txBody>
      </p:sp>
    </p:spTree>
    <p:extLst>
      <p:ext uri="{BB962C8B-B14F-4D97-AF65-F5344CB8AC3E}">
        <p14:creationId xmlns:p14="http://schemas.microsoft.com/office/powerpoint/2010/main" val="38766361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00288" y="313656"/>
            <a:ext cx="11691712" cy="7109639"/>
          </a:xfrm>
          <a:prstGeom prst="rect">
            <a:avLst/>
          </a:prstGeom>
          <a:noFill/>
        </p:spPr>
        <p:txBody>
          <a:bodyPr wrap="square" rtlCol="0">
            <a:spAutoFit/>
          </a:bodyPr>
          <a:lstStyle/>
          <a:p>
            <a:r>
              <a:rPr lang="ru-RU" b="1" dirty="0"/>
              <a:t>Постановление Правительства РФ от 24.12.2021 N 2464 "О порядке обучения по охране труда и проверки знания требований охраны труда". С 1 сентября 2022 г. вступает в силу новый порядок обучения по охране труда и проверки знания требований охраны труда. Постановление действует до 1 сентября 2026 г.</a:t>
            </a:r>
          </a:p>
          <a:p>
            <a:pPr marL="285750" indent="-285750">
              <a:buFont typeface="Arial" panose="020B0604020202020204" pitchFamily="34" charset="0"/>
              <a:buChar char="•"/>
            </a:pPr>
            <a:r>
              <a:rPr lang="ru-RU" dirty="0" smtClean="0"/>
              <a:t> </a:t>
            </a:r>
            <a:r>
              <a:rPr lang="ru-RU" dirty="0"/>
              <a:t>новые виды обучения по охране труда (инструктажи по охране труда; стажировка на рабочем месте; обучение по оказанию первой помощи пострадавшим; обучение по использованию (применению) СИЗ; обучения по охране труда).</a:t>
            </a:r>
          </a:p>
          <a:p>
            <a:pPr marL="285750" indent="-285750">
              <a:buFont typeface="Arial" panose="020B0604020202020204" pitchFamily="34" charset="0"/>
              <a:buChar char="•"/>
            </a:pPr>
            <a:r>
              <a:rPr lang="ru-RU" dirty="0" smtClean="0"/>
              <a:t> </a:t>
            </a:r>
            <a:r>
              <a:rPr lang="ru-RU" dirty="0"/>
              <a:t>возможность совмещения разных видов обучения, либо проводить каждое отдельно.</a:t>
            </a:r>
          </a:p>
          <a:p>
            <a:pPr marL="285750" indent="-285750">
              <a:buFont typeface="Arial" panose="020B0604020202020204" pitchFamily="34" charset="0"/>
              <a:buChar char="•"/>
            </a:pPr>
            <a:r>
              <a:rPr lang="ru-RU" dirty="0" smtClean="0"/>
              <a:t>перечни </a:t>
            </a:r>
            <a:r>
              <a:rPr lang="ru-RU" dirty="0"/>
              <a:t>работников, подлежащих разным видам обучения по охране труда.</a:t>
            </a:r>
          </a:p>
          <a:p>
            <a:pPr marL="285750" indent="-285750">
              <a:buFont typeface="Arial" panose="020B0604020202020204" pitchFamily="34" charset="0"/>
              <a:buChar char="•"/>
            </a:pPr>
            <a:r>
              <a:rPr lang="ru-RU" dirty="0" smtClean="0"/>
              <a:t> </a:t>
            </a:r>
            <a:r>
              <a:rPr lang="ru-RU" dirty="0"/>
              <a:t>новые программы обучения по охране труда.</a:t>
            </a:r>
          </a:p>
          <a:p>
            <a:pPr marL="285750" indent="-285750">
              <a:buFont typeface="Arial" panose="020B0604020202020204" pitchFamily="34" charset="0"/>
              <a:buChar char="•"/>
            </a:pPr>
            <a:r>
              <a:rPr lang="ru-RU" dirty="0" smtClean="0"/>
              <a:t> </a:t>
            </a:r>
            <a:r>
              <a:rPr lang="ru-RU" dirty="0"/>
              <a:t>обучение теперь Плановое и Внеплановое (взамен очередному и внеочередному).</a:t>
            </a:r>
          </a:p>
          <a:p>
            <a:pPr marL="285750" indent="-285750">
              <a:buFont typeface="Arial" panose="020B0604020202020204" pitchFamily="34" charset="0"/>
              <a:buChar char="•"/>
            </a:pPr>
            <a:r>
              <a:rPr lang="ru-RU" dirty="0" smtClean="0"/>
              <a:t> </a:t>
            </a:r>
            <a:r>
              <a:rPr lang="ru-RU" dirty="0"/>
              <a:t>требования к комиссиям по проверке знаний и работникам, включенным в их состав (единые комиссии и специализированные комиссии).</a:t>
            </a:r>
          </a:p>
          <a:p>
            <a:pPr marL="285750" indent="-285750">
              <a:buFont typeface="Arial" panose="020B0604020202020204" pitchFamily="34" charset="0"/>
              <a:buChar char="•"/>
            </a:pPr>
            <a:r>
              <a:rPr lang="ru-RU" dirty="0" smtClean="0"/>
              <a:t> </a:t>
            </a:r>
            <a:r>
              <a:rPr lang="ru-RU" dirty="0"/>
              <a:t>утверждено минимальное количество работников, подлежащих обучению требованиям охраны труда в учебных центрах, с учетом среднесписочной численности и категории риска организации.</a:t>
            </a:r>
          </a:p>
          <a:p>
            <a:pPr marL="285750" indent="-285750">
              <a:buFont typeface="Arial" panose="020B0604020202020204" pitchFamily="34" charset="0"/>
              <a:buChar char="•"/>
            </a:pPr>
            <a:r>
              <a:rPr lang="ru-RU" dirty="0" smtClean="0"/>
              <a:t> </a:t>
            </a:r>
            <a:r>
              <a:rPr lang="ru-RU" dirty="0"/>
              <a:t>утверждены требования к работодателю, проводящему обучение своим работникам без привлечения учебных центров.</a:t>
            </a:r>
          </a:p>
          <a:p>
            <a:pPr marL="285750" indent="-285750">
              <a:buFont typeface="Arial" panose="020B0604020202020204" pitchFamily="34" charset="0"/>
              <a:buChar char="•"/>
            </a:pPr>
            <a:r>
              <a:rPr lang="ru-RU" dirty="0" smtClean="0"/>
              <a:t> </a:t>
            </a:r>
            <a:r>
              <a:rPr lang="ru-RU" dirty="0"/>
              <a:t>утверждены требования к организации обучения на </a:t>
            </a:r>
            <a:r>
              <a:rPr lang="ru-RU" dirty="0" err="1"/>
              <a:t>микропредприятиях</a:t>
            </a:r>
            <a:r>
              <a:rPr lang="ru-RU" dirty="0"/>
              <a:t>.</a:t>
            </a:r>
          </a:p>
          <a:p>
            <a:pPr marL="285750" indent="-285750">
              <a:buFont typeface="Arial" panose="020B0604020202020204" pitchFamily="34" charset="0"/>
              <a:buChar char="•"/>
            </a:pPr>
            <a:r>
              <a:rPr lang="ru-RU" dirty="0" smtClean="0"/>
              <a:t> </a:t>
            </a:r>
            <a:r>
              <a:rPr lang="ru-RU" dirty="0"/>
              <a:t>утверждены требования (с марта 2023) о реестре организаций и ИП, оказывающих услуги в области ОТ в части обучения, о реестре ИП и </a:t>
            </a:r>
            <a:r>
              <a:rPr lang="ru-RU" dirty="0" err="1"/>
              <a:t>юр.лиц</a:t>
            </a:r>
            <a:r>
              <a:rPr lang="ru-RU" dirty="0"/>
              <a:t>, осуществляющих деятельность по обучению своих работников, о реестре обученных по ОТ лиц.</a:t>
            </a:r>
          </a:p>
          <a:p>
            <a:pPr marL="285750" indent="-285750">
              <a:buFont typeface="Arial" panose="020B0604020202020204" pitchFamily="34" charset="0"/>
              <a:buChar char="•"/>
            </a:pPr>
            <a:r>
              <a:rPr lang="ru-RU" dirty="0" smtClean="0"/>
              <a:t> документы</a:t>
            </a:r>
            <a:r>
              <a:rPr lang="ru-RU" dirty="0"/>
              <a:t>, подтверждающие проверку у работников знания требований охраны труда, выданные до введения в действие нового порядка, действительны до окончания срока их действия.</a:t>
            </a:r>
          </a:p>
          <a:p>
            <a:endParaRPr lang="ru-RU" sz="2000" b="1" dirty="0"/>
          </a:p>
          <a:p>
            <a:endParaRPr lang="ru-RU" sz="2000" dirty="0"/>
          </a:p>
          <a:p>
            <a:endParaRPr lang="ru-RU" sz="2000" dirty="0"/>
          </a:p>
        </p:txBody>
      </p:sp>
    </p:spTree>
    <p:extLst>
      <p:ext uri="{BB962C8B-B14F-4D97-AF65-F5344CB8AC3E}">
        <p14:creationId xmlns:p14="http://schemas.microsoft.com/office/powerpoint/2010/main" val="2251017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00288" y="313656"/>
            <a:ext cx="11691712" cy="5449697"/>
          </a:xfrm>
          <a:prstGeom prst="rect">
            <a:avLst/>
          </a:prstGeom>
          <a:noFill/>
        </p:spPr>
        <p:txBody>
          <a:bodyPr wrap="square" rtlCol="0">
            <a:spAutoFit/>
          </a:bodyPr>
          <a:lstStyle/>
          <a:p>
            <a:pPr algn="just">
              <a:lnSpc>
                <a:spcPct val="107000"/>
              </a:lnSpc>
              <a:spcAft>
                <a:spcPts val="0"/>
              </a:spcAft>
            </a:pPr>
            <a:r>
              <a:rPr lang="ru-RU" b="1" dirty="0">
                <a:latin typeface="+mj-lt"/>
                <a:ea typeface="Calibri" panose="020F0502020204030204" pitchFamily="34" charset="0"/>
                <a:cs typeface="Times New Roman" panose="02020603050405020304" pitchFamily="18" charset="0"/>
              </a:rPr>
              <a:t>Приказ Минтруда России от 17.12.2021 г. N 894 "Об утверждении рекомендаций по размещению работодателем информационных материалов в целях информирования работников об их трудовых правах, включая право на безопасные условия и охрану труда". Настоящий приказ вступает в силу с 1 марта 2022 года</a:t>
            </a:r>
          </a:p>
          <a:p>
            <a:pPr algn="just">
              <a:lnSpc>
                <a:spcPct val="107000"/>
              </a:lnSpc>
              <a:spcAft>
                <a:spcPts val="0"/>
              </a:spcAft>
            </a:pPr>
            <a:endParaRPr lang="ru-RU" dirty="0">
              <a:solidFill>
                <a:srgbClr val="FF0000"/>
              </a:solidFill>
              <a:latin typeface="+mj-lt"/>
              <a:ea typeface="Calibri" panose="020F0502020204030204" pitchFamily="34" charset="0"/>
              <a:cs typeface="Times New Roman" panose="02020603050405020304" pitchFamily="18" charset="0"/>
            </a:endParaRPr>
          </a:p>
          <a:p>
            <a:pPr algn="just">
              <a:lnSpc>
                <a:spcPct val="107000"/>
              </a:lnSpc>
              <a:spcAft>
                <a:spcPts val="0"/>
              </a:spcAft>
            </a:pPr>
            <a:r>
              <a:rPr lang="ru-RU" dirty="0" smtClean="0">
                <a:latin typeface="+mj-lt"/>
                <a:ea typeface="Calibri" panose="020F0502020204030204" pitchFamily="34" charset="0"/>
                <a:cs typeface="Times New Roman" panose="02020603050405020304" pitchFamily="18" charset="0"/>
              </a:rPr>
              <a:t>Работодателям </a:t>
            </a:r>
            <a:r>
              <a:rPr lang="ru-RU" dirty="0">
                <a:latin typeface="+mj-lt"/>
                <a:ea typeface="Calibri" panose="020F0502020204030204" pitchFamily="34" charset="0"/>
                <a:cs typeface="Times New Roman" panose="02020603050405020304" pitchFamily="18" charset="0"/>
              </a:rPr>
              <a:t>даны рекомендации по размещению информационных материалов в целях информирования работников об их трудовых правах</a:t>
            </a:r>
          </a:p>
          <a:p>
            <a:pPr algn="just">
              <a:lnSpc>
                <a:spcPct val="107000"/>
              </a:lnSpc>
              <a:spcAft>
                <a:spcPts val="0"/>
              </a:spcAft>
            </a:pPr>
            <a:r>
              <a:rPr lang="ru-RU" dirty="0">
                <a:latin typeface="+mj-lt"/>
                <a:ea typeface="Calibri" panose="020F0502020204030204" pitchFamily="34" charset="0"/>
                <a:cs typeface="Times New Roman" panose="02020603050405020304" pitchFamily="18" charset="0"/>
              </a:rPr>
              <a:t>Работодатели могут размещать указанные информационные материалы следующими способами:</a:t>
            </a:r>
          </a:p>
          <a:p>
            <a:pPr algn="just">
              <a:lnSpc>
                <a:spcPct val="107000"/>
              </a:lnSpc>
              <a:spcAft>
                <a:spcPts val="0"/>
              </a:spcAft>
            </a:pPr>
            <a:r>
              <a:rPr lang="ru-RU" dirty="0">
                <a:latin typeface="+mj-lt"/>
                <a:ea typeface="Calibri" panose="020F0502020204030204" pitchFamily="34" charset="0"/>
                <a:cs typeface="Times New Roman" panose="02020603050405020304" pitchFamily="18" charset="0"/>
              </a:rPr>
              <a:t>- тиражированием (распространением) печатной продукции и видеоматериалов;</a:t>
            </a:r>
          </a:p>
          <a:p>
            <a:pPr algn="just">
              <a:lnSpc>
                <a:spcPct val="107000"/>
              </a:lnSpc>
              <a:spcAft>
                <a:spcPts val="0"/>
              </a:spcAft>
            </a:pPr>
            <a:r>
              <a:rPr lang="ru-RU" dirty="0">
                <a:latin typeface="+mj-lt"/>
                <a:ea typeface="Calibri" panose="020F0502020204030204" pitchFamily="34" charset="0"/>
                <a:cs typeface="Times New Roman" panose="02020603050405020304" pitchFamily="18" charset="0"/>
              </a:rPr>
              <a:t>- распространением материалов через кабинеты охраны труда или уголки по охране труда;</a:t>
            </a:r>
          </a:p>
          <a:p>
            <a:pPr algn="just">
              <a:lnSpc>
                <a:spcPct val="107000"/>
              </a:lnSpc>
              <a:spcAft>
                <a:spcPts val="0"/>
              </a:spcAft>
            </a:pPr>
            <a:r>
              <a:rPr lang="ru-RU" dirty="0">
                <a:latin typeface="+mj-lt"/>
                <a:ea typeface="Calibri" panose="020F0502020204030204" pitchFamily="34" charset="0"/>
                <a:cs typeface="Times New Roman" panose="02020603050405020304" pitchFamily="18" charset="0"/>
              </a:rPr>
              <a:t>- размещением на внутреннем корпоративном веб-портале или веб-сайте работодателя (при наличии);</a:t>
            </a:r>
          </a:p>
          <a:p>
            <a:pPr algn="just">
              <a:lnSpc>
                <a:spcPct val="107000"/>
              </a:lnSpc>
              <a:spcAft>
                <a:spcPts val="0"/>
              </a:spcAft>
            </a:pPr>
            <a:r>
              <a:rPr lang="ru-RU" dirty="0">
                <a:latin typeface="+mj-lt"/>
                <a:ea typeface="Calibri" panose="020F0502020204030204" pitchFamily="34" charset="0"/>
                <a:cs typeface="Times New Roman" panose="02020603050405020304" pitchFamily="18" charset="0"/>
              </a:rPr>
              <a:t>- рассылкой по электронной почте/ проведением онлайн-опросов;</a:t>
            </a:r>
          </a:p>
          <a:p>
            <a:pPr algn="just">
              <a:lnSpc>
                <a:spcPct val="107000"/>
              </a:lnSpc>
              <a:spcAft>
                <a:spcPts val="0"/>
              </a:spcAft>
            </a:pPr>
            <a:r>
              <a:rPr lang="ru-RU" dirty="0">
                <a:latin typeface="+mj-lt"/>
                <a:ea typeface="Calibri" panose="020F0502020204030204" pitchFamily="34" charset="0"/>
                <a:cs typeface="Times New Roman" panose="02020603050405020304" pitchFamily="18" charset="0"/>
              </a:rPr>
              <a:t>- проведением телефонных интервью и собеседований.</a:t>
            </a:r>
          </a:p>
          <a:p>
            <a:pPr algn="just">
              <a:lnSpc>
                <a:spcPct val="107000"/>
              </a:lnSpc>
              <a:spcAft>
                <a:spcPts val="0"/>
              </a:spcAft>
            </a:pPr>
            <a:r>
              <a:rPr lang="ru-RU" dirty="0">
                <a:latin typeface="+mj-lt"/>
                <a:ea typeface="Calibri" panose="020F0502020204030204" pitchFamily="34" charset="0"/>
                <a:cs typeface="Times New Roman" panose="02020603050405020304" pitchFamily="18" charset="0"/>
              </a:rPr>
              <a:t>В рекомендациях также приведен примерный порядок размещения работодателем информационных материалов в зависимости от выбранного им способа их размещения.</a:t>
            </a:r>
          </a:p>
          <a:p>
            <a:pPr algn="just">
              <a:lnSpc>
                <a:spcPct val="107000"/>
              </a:lnSpc>
              <a:spcAft>
                <a:spcPts val="0"/>
              </a:spcAft>
            </a:pPr>
            <a:r>
              <a:rPr lang="ru-RU" dirty="0">
                <a:latin typeface="+mj-lt"/>
                <a:ea typeface="Calibri" panose="020F0502020204030204" pitchFamily="34" charset="0"/>
                <a:cs typeface="Times New Roman" panose="02020603050405020304" pitchFamily="18" charset="0"/>
              </a:rPr>
              <a:t>Определены рекомендации по организации кабинета охраны труда или уголка охраны труда.</a:t>
            </a:r>
          </a:p>
          <a:p>
            <a:pPr algn="just">
              <a:lnSpc>
                <a:spcPct val="107000"/>
              </a:lnSpc>
              <a:spcAft>
                <a:spcPts val="0"/>
              </a:spcAft>
            </a:pPr>
            <a:r>
              <a:rPr lang="ru-RU" dirty="0">
                <a:latin typeface="+mj-lt"/>
                <a:ea typeface="Calibri" panose="020F0502020204030204" pitchFamily="34" charset="0"/>
                <a:cs typeface="Times New Roman" panose="02020603050405020304" pitchFamily="18" charset="0"/>
              </a:rPr>
              <a:t> </a:t>
            </a:r>
          </a:p>
          <a:p>
            <a:endParaRPr lang="ru-RU" sz="2000" dirty="0">
              <a:latin typeface="+mj-lt"/>
            </a:endParaRPr>
          </a:p>
          <a:p>
            <a:endParaRPr lang="ru-RU" sz="2000" dirty="0">
              <a:latin typeface="+mj-lt"/>
            </a:endParaRPr>
          </a:p>
        </p:txBody>
      </p:sp>
    </p:spTree>
    <p:extLst>
      <p:ext uri="{BB962C8B-B14F-4D97-AF65-F5344CB8AC3E}">
        <p14:creationId xmlns:p14="http://schemas.microsoft.com/office/powerpoint/2010/main" val="2556522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00288" y="313656"/>
            <a:ext cx="11691712" cy="7052636"/>
          </a:xfrm>
          <a:prstGeom prst="rect">
            <a:avLst/>
          </a:prstGeom>
          <a:noFill/>
        </p:spPr>
        <p:txBody>
          <a:bodyPr wrap="square" rtlCol="0">
            <a:spAutoFit/>
          </a:bodyPr>
          <a:lstStyle/>
          <a:p>
            <a:pPr algn="just">
              <a:lnSpc>
                <a:spcPct val="107000"/>
              </a:lnSpc>
              <a:spcAft>
                <a:spcPts val="0"/>
              </a:spcAft>
            </a:pPr>
            <a:r>
              <a:rPr lang="ru-RU" b="1" dirty="0">
                <a:solidFill>
                  <a:srgbClr val="000000"/>
                </a:solidFill>
                <a:latin typeface="+mj-lt"/>
                <a:ea typeface="Calibri" panose="020F0502020204030204" pitchFamily="34" charset="0"/>
                <a:cs typeface="Times New Roman" panose="02020603050405020304" pitchFamily="18" charset="0"/>
              </a:rPr>
              <a:t>Приказ </a:t>
            </a:r>
            <a:r>
              <a:rPr lang="ru-RU" sz="1600" b="1" dirty="0">
                <a:latin typeface="+mj-lt"/>
                <a:ea typeface="Calibri" panose="020F0502020204030204" pitchFamily="34" charset="0"/>
                <a:cs typeface="Times New Roman" panose="02020603050405020304" pitchFamily="18" charset="0"/>
              </a:rPr>
              <a:t>Минтруда России от 29.10.2021 N 773н "Об утверждении форм (способов) информирования работников об их трудовых правах, включая право на безопасные условия и охрану труда, и примерного перечня информационных материалов в целях информирования работников об их трудовых правах, включая право на безопасные условия и охрану труда". С 01.03.2022.</a:t>
            </a:r>
          </a:p>
          <a:p>
            <a:pPr algn="just">
              <a:lnSpc>
                <a:spcPct val="107000"/>
              </a:lnSpc>
              <a:spcAft>
                <a:spcPts val="0"/>
              </a:spcAft>
            </a:pPr>
            <a:r>
              <a:rPr lang="ru-RU" sz="1600" dirty="0" smtClean="0">
                <a:latin typeface="+mj-lt"/>
                <a:ea typeface="Calibri" panose="020F0502020204030204" pitchFamily="34" charset="0"/>
                <a:cs typeface="Times New Roman" panose="02020603050405020304" pitchFamily="18" charset="0"/>
              </a:rPr>
              <a:t>Формами </a:t>
            </a:r>
            <a:r>
              <a:rPr lang="ru-RU" sz="1600" dirty="0">
                <a:latin typeface="+mj-lt"/>
                <a:ea typeface="Calibri" panose="020F0502020204030204" pitchFamily="34" charset="0"/>
                <a:cs typeface="Times New Roman" panose="02020603050405020304" pitchFamily="18" charset="0"/>
              </a:rPr>
              <a:t>(способами) информирования работников:</a:t>
            </a:r>
          </a:p>
          <a:p>
            <a:pPr algn="just">
              <a:lnSpc>
                <a:spcPct val="107000"/>
              </a:lnSpc>
              <a:spcAft>
                <a:spcPts val="0"/>
              </a:spcAft>
            </a:pPr>
            <a:r>
              <a:rPr lang="ru-RU" sz="1600" dirty="0">
                <a:latin typeface="+mj-lt"/>
                <a:ea typeface="Calibri" panose="020F0502020204030204" pitchFamily="34" charset="0"/>
                <a:cs typeface="Times New Roman" panose="02020603050405020304" pitchFamily="18" charset="0"/>
              </a:rPr>
              <a:t>- ознакомление работника при приеме на работу с условиями трудового договора,</a:t>
            </a:r>
          </a:p>
          <a:p>
            <a:pPr algn="just">
              <a:lnSpc>
                <a:spcPct val="107000"/>
              </a:lnSpc>
              <a:spcAft>
                <a:spcPts val="0"/>
              </a:spcAft>
            </a:pPr>
            <a:r>
              <a:rPr lang="ru-RU" sz="1600" dirty="0">
                <a:latin typeface="+mj-lt"/>
                <a:ea typeface="Calibri" panose="020F0502020204030204" pitchFamily="34" charset="0"/>
                <a:cs typeface="Times New Roman" panose="02020603050405020304" pitchFamily="18" charset="0"/>
              </a:rPr>
              <a:t>- ознакомление работников с результатами СОУТ</a:t>
            </a:r>
          </a:p>
          <a:p>
            <a:pPr algn="just">
              <a:lnSpc>
                <a:spcPct val="107000"/>
              </a:lnSpc>
              <a:spcAft>
                <a:spcPts val="0"/>
              </a:spcAft>
            </a:pPr>
            <a:r>
              <a:rPr lang="ru-RU" sz="1600" dirty="0">
                <a:latin typeface="+mj-lt"/>
                <a:ea typeface="Calibri" panose="020F0502020204030204" pitchFamily="34" charset="0"/>
                <a:cs typeface="Times New Roman" panose="02020603050405020304" pitchFamily="18" charset="0"/>
              </a:rPr>
              <a:t>- ознакомление с информацией о существующих профессиональных рисках и их уровнях,</a:t>
            </a:r>
          </a:p>
          <a:p>
            <a:pPr algn="just">
              <a:lnSpc>
                <a:spcPct val="107000"/>
              </a:lnSpc>
              <a:spcAft>
                <a:spcPts val="0"/>
              </a:spcAft>
            </a:pPr>
            <a:r>
              <a:rPr lang="ru-RU" sz="1600" dirty="0">
                <a:latin typeface="+mj-lt"/>
                <a:ea typeface="Calibri" panose="020F0502020204030204" pitchFamily="34" charset="0"/>
                <a:cs typeface="Times New Roman" panose="02020603050405020304" pitchFamily="18" charset="0"/>
              </a:rPr>
              <a:t>-  ознакомление работника с требованиями должностной инструкции, ИОТ, перечнем выдаваемых на рабочем месте СИЗ, требованиями правил (стандартов) по охране труда и других ЛНА работодателя.</a:t>
            </a:r>
          </a:p>
          <a:p>
            <a:pPr algn="just">
              <a:lnSpc>
                <a:spcPct val="107000"/>
              </a:lnSpc>
              <a:spcAft>
                <a:spcPts val="0"/>
              </a:spcAft>
            </a:pPr>
            <a:r>
              <a:rPr lang="ru-RU" sz="1600" dirty="0" smtClean="0">
                <a:latin typeface="+mj-lt"/>
                <a:ea typeface="Calibri" panose="020F0502020204030204" pitchFamily="34" charset="0"/>
                <a:cs typeface="Times New Roman" panose="02020603050405020304" pitchFamily="18" charset="0"/>
              </a:rPr>
              <a:t>Работодатели </a:t>
            </a:r>
            <a:r>
              <a:rPr lang="ru-RU" sz="1600" dirty="0">
                <a:latin typeface="+mj-lt"/>
                <a:ea typeface="Calibri" panose="020F0502020204030204" pitchFamily="34" charset="0"/>
                <a:cs typeface="Times New Roman" panose="02020603050405020304" pitchFamily="18" charset="0"/>
              </a:rPr>
              <a:t>могут в зависимости от своих финансовых возможностей в дополнение к вышеуказанным формам (способам) применять следующие формы (способы) информирования работников, в том числе с использованием видеоматериалов, </a:t>
            </a:r>
            <a:r>
              <a:rPr lang="ru-RU" sz="1600" dirty="0" err="1">
                <a:latin typeface="+mj-lt"/>
                <a:ea typeface="Calibri" panose="020F0502020204030204" pitchFamily="34" charset="0"/>
                <a:cs typeface="Times New Roman" panose="02020603050405020304" pitchFamily="18" charset="0"/>
              </a:rPr>
              <a:t>интернет-ресурсов</a:t>
            </a:r>
            <a:r>
              <a:rPr lang="ru-RU" sz="1600" dirty="0">
                <a:latin typeface="+mj-lt"/>
                <a:ea typeface="Calibri" panose="020F0502020204030204" pitchFamily="34" charset="0"/>
                <a:cs typeface="Times New Roman" panose="02020603050405020304" pitchFamily="18" charset="0"/>
              </a:rPr>
              <a:t>:</a:t>
            </a:r>
          </a:p>
          <a:p>
            <a:pPr algn="just">
              <a:lnSpc>
                <a:spcPct val="107000"/>
              </a:lnSpc>
              <a:spcAft>
                <a:spcPts val="0"/>
              </a:spcAft>
            </a:pPr>
            <a:r>
              <a:rPr lang="ru-RU" sz="1600" dirty="0">
                <a:latin typeface="+mj-lt"/>
                <a:ea typeface="Calibri" panose="020F0502020204030204" pitchFamily="34" charset="0"/>
                <a:cs typeface="Times New Roman" panose="02020603050405020304" pitchFamily="18" charset="0"/>
              </a:rPr>
              <a:t>- размещение плакатов и листовок, содержащих информацию о трудовых правах работников;</a:t>
            </a:r>
          </a:p>
          <a:p>
            <a:pPr algn="just">
              <a:lnSpc>
                <a:spcPct val="107000"/>
              </a:lnSpc>
              <a:spcAft>
                <a:spcPts val="0"/>
              </a:spcAft>
            </a:pPr>
            <a:r>
              <a:rPr lang="ru-RU" sz="1600" dirty="0">
                <a:latin typeface="+mj-lt"/>
                <a:ea typeface="Calibri" panose="020F0502020204030204" pitchFamily="34" charset="0"/>
                <a:cs typeface="Times New Roman" panose="02020603050405020304" pitchFamily="18" charset="0"/>
              </a:rPr>
              <a:t>- ознакомление работников с положениями коллективного договора и (или) отраслевого соглашения, распространяемых на работодателей и работников, в том числе при участии первичной профсоюзной организации (при наличии);</a:t>
            </a:r>
          </a:p>
          <a:p>
            <a:pPr algn="just">
              <a:lnSpc>
                <a:spcPct val="107000"/>
              </a:lnSpc>
              <a:spcAft>
                <a:spcPts val="0"/>
              </a:spcAft>
            </a:pPr>
            <a:r>
              <a:rPr lang="ru-RU" sz="1600" dirty="0">
                <a:latin typeface="+mj-lt"/>
                <a:ea typeface="Calibri" panose="020F0502020204030204" pitchFamily="34" charset="0"/>
                <a:cs typeface="Times New Roman" panose="02020603050405020304" pitchFamily="18" charset="0"/>
              </a:rPr>
              <a:t>- использование знаков безопасности, сигнальной разметки участков, элементов оборудования и пр. с высоким риском получения работником травмы, а также обозначения соответствующими знаками безопасности зон, участков, оборудования, где обязательно применение СИЗ;</a:t>
            </a:r>
          </a:p>
          <a:p>
            <a:pPr algn="just">
              <a:lnSpc>
                <a:spcPct val="107000"/>
              </a:lnSpc>
              <a:spcAft>
                <a:spcPts val="0"/>
              </a:spcAft>
            </a:pPr>
            <a:r>
              <a:rPr lang="ru-RU" sz="1600" dirty="0">
                <a:latin typeface="+mj-lt"/>
                <a:ea typeface="Calibri" panose="020F0502020204030204" pitchFamily="34" charset="0"/>
                <a:cs typeface="Times New Roman" panose="02020603050405020304" pitchFamily="18" charset="0"/>
              </a:rPr>
              <a:t>- демонстрацию информационных тематических видеороликов при проведении инструктажей и обучения;</a:t>
            </a:r>
          </a:p>
          <a:p>
            <a:pPr algn="just">
              <a:lnSpc>
                <a:spcPct val="107000"/>
              </a:lnSpc>
              <a:spcAft>
                <a:spcPts val="0"/>
              </a:spcAft>
            </a:pPr>
            <a:r>
              <a:rPr lang="ru-RU" sz="1600" dirty="0">
                <a:latin typeface="+mj-lt"/>
                <a:ea typeface="Calibri" panose="020F0502020204030204" pitchFamily="34" charset="0"/>
                <a:cs typeface="Times New Roman" panose="02020603050405020304" pitchFamily="18" charset="0"/>
              </a:rPr>
              <a:t>- информирование работников об их трудовых правах в формате интернет-журнала событий (блога);</a:t>
            </a:r>
          </a:p>
          <a:p>
            <a:pPr algn="just">
              <a:lnSpc>
                <a:spcPct val="107000"/>
              </a:lnSpc>
              <a:spcAft>
                <a:spcPts val="0"/>
              </a:spcAft>
            </a:pPr>
            <a:r>
              <a:rPr lang="ru-RU" sz="1600" dirty="0">
                <a:latin typeface="+mj-lt"/>
                <a:ea typeface="Calibri" panose="020F0502020204030204" pitchFamily="34" charset="0"/>
                <a:cs typeface="Times New Roman" panose="02020603050405020304" pitchFamily="18" charset="0"/>
              </a:rPr>
              <a:t>- размещение на официальном сайте работодателя сведений о результатах проведения СОУТ;</a:t>
            </a:r>
          </a:p>
          <a:p>
            <a:pPr algn="just">
              <a:lnSpc>
                <a:spcPct val="107000"/>
              </a:lnSpc>
              <a:spcAft>
                <a:spcPts val="0"/>
              </a:spcAft>
            </a:pPr>
            <a:r>
              <a:rPr lang="ru-RU" sz="1600" dirty="0">
                <a:latin typeface="+mj-lt"/>
                <a:ea typeface="Calibri" panose="020F0502020204030204" pitchFamily="34" charset="0"/>
                <a:cs typeface="Times New Roman" panose="02020603050405020304" pitchFamily="18" charset="0"/>
              </a:rPr>
              <a:t>- размещение на корпоративном портале, а также на официальном интернет-сайте работодателя ссылок на сайт Минтруда России https://mintrud.gov.ru/, </a:t>
            </a:r>
            <a:r>
              <a:rPr lang="ru-RU" sz="1600" dirty="0" err="1">
                <a:latin typeface="+mj-lt"/>
                <a:ea typeface="Calibri" panose="020F0502020204030204" pitchFamily="34" charset="0"/>
                <a:cs typeface="Times New Roman" panose="02020603050405020304" pitchFamily="18" charset="0"/>
              </a:rPr>
              <a:t>Роструда</a:t>
            </a:r>
            <a:r>
              <a:rPr lang="ru-RU" sz="1600" dirty="0">
                <a:latin typeface="+mj-lt"/>
                <a:ea typeface="Calibri" panose="020F0502020204030204" pitchFamily="34" charset="0"/>
                <a:cs typeface="Times New Roman" panose="02020603050405020304" pitchFamily="18" charset="0"/>
              </a:rPr>
              <a:t> https://rostrud.gov.ru/, на официальный ресурс </a:t>
            </a:r>
            <a:r>
              <a:rPr lang="ru-RU" sz="1600" dirty="0" err="1">
                <a:latin typeface="+mj-lt"/>
                <a:ea typeface="Calibri" panose="020F0502020204030204" pitchFamily="34" charset="0"/>
                <a:cs typeface="Times New Roman" panose="02020603050405020304" pitchFamily="18" charset="0"/>
              </a:rPr>
              <a:t>Роструда</a:t>
            </a:r>
            <a:r>
              <a:rPr lang="ru-RU" sz="1600" dirty="0">
                <a:latin typeface="+mj-lt"/>
                <a:ea typeface="Calibri" panose="020F0502020204030204" pitchFamily="34" charset="0"/>
                <a:cs typeface="Times New Roman" panose="02020603050405020304" pitchFamily="18" charset="0"/>
              </a:rPr>
              <a:t> http://онлайнинспекция.рф, где размещена необходимая работникам информация о трудовых правах и способах их защиты и прочие</a:t>
            </a:r>
            <a:r>
              <a:rPr lang="ru-RU" dirty="0">
                <a:solidFill>
                  <a:srgbClr val="FF0000"/>
                </a:solidFill>
                <a:latin typeface="+mj-lt"/>
                <a:ea typeface="Calibri" panose="020F0502020204030204" pitchFamily="34" charset="0"/>
                <a:cs typeface="Times New Roman" panose="02020603050405020304" pitchFamily="18" charset="0"/>
              </a:rPr>
              <a:t>.</a:t>
            </a:r>
            <a:endParaRPr lang="ru-RU" dirty="0">
              <a:latin typeface="+mj-lt"/>
              <a:ea typeface="Calibri" panose="020F0502020204030204" pitchFamily="34" charset="0"/>
              <a:cs typeface="Times New Roman" panose="02020603050405020304" pitchFamily="18" charset="0"/>
            </a:endParaRPr>
          </a:p>
          <a:p>
            <a:endParaRPr lang="ru-RU" sz="2000" dirty="0">
              <a:latin typeface="+mj-lt"/>
            </a:endParaRPr>
          </a:p>
        </p:txBody>
      </p:sp>
    </p:spTree>
    <p:extLst>
      <p:ext uri="{BB962C8B-B14F-4D97-AF65-F5344CB8AC3E}">
        <p14:creationId xmlns:p14="http://schemas.microsoft.com/office/powerpoint/2010/main" val="1723614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00288" y="313656"/>
            <a:ext cx="11691712" cy="5940088"/>
          </a:xfrm>
          <a:prstGeom prst="rect">
            <a:avLst/>
          </a:prstGeom>
          <a:noFill/>
        </p:spPr>
        <p:txBody>
          <a:bodyPr wrap="square" rtlCol="0">
            <a:spAutoFit/>
          </a:bodyPr>
          <a:lstStyle/>
          <a:p>
            <a:r>
              <a:rPr lang="ru-RU" sz="2000" b="1" dirty="0"/>
              <a:t>С 01.09.2023 г. устанавливается новый порядок обеспечения работников средствами индивидуальной защиты и смывающими средствами</a:t>
            </a:r>
          </a:p>
          <a:p>
            <a:r>
              <a:rPr lang="ru-RU" sz="2000" dirty="0"/>
              <a:t>Организация всех работ по обеспечению работников СИЗ - их приобретение, выдача, хранение, уход, вывод из эксплуатации, утилизация осуществляется за счет средств работодателя.</a:t>
            </a:r>
          </a:p>
          <a:p>
            <a:r>
              <a:rPr lang="ru-RU" sz="2000" dirty="0"/>
              <a:t>Предусмотрены в том числе: права и обязанности работодателя в обеспечении работников СИЗ, обязанности работников по их применению; порядок выдачи, замены, эксплуатации, хранения СИЗ; сроки нормативной эксплуатации СИЗ от пониженных температур с учетом климатических поясов.</a:t>
            </a:r>
          </a:p>
          <a:p>
            <a:r>
              <a:rPr lang="ru-RU" sz="2000" dirty="0"/>
              <a:t>Признаны утратившими силу приказы и их положения, которые регулируют аналогичные правоотношения.</a:t>
            </a:r>
          </a:p>
          <a:p>
            <a:r>
              <a:rPr lang="ru-RU" sz="2000" dirty="0"/>
              <a:t>(Приказ Минтруда России от 29.10.2021 N 766н, зарегистрирован в Минюсте России 29.12.2021 N 66670)</a:t>
            </a:r>
          </a:p>
          <a:p>
            <a:endParaRPr lang="ru-RU" sz="2000" dirty="0"/>
          </a:p>
          <a:p>
            <a:r>
              <a:rPr lang="ru-RU" sz="2000" b="1" dirty="0"/>
              <a:t>С 01.09.2023 года вступают в силу Единые типовые нормы выдачи средств индивидуальной защиты и смывающих средств</a:t>
            </a:r>
          </a:p>
          <a:p>
            <a:r>
              <a:rPr lang="ru-RU" sz="2000" dirty="0"/>
              <a:t>В соответствии с Федеральным законом от 02.07.2021 N 311-ФЗ "О внесении изменений в Трудовой кодекс Российской Федерации" утверждены единые типовые нормы выдачи СИЗ по профессиям (должностям) и в зависимости от идентифицированных опасностей; единые типовые нормы выдачи дерматологических СИЗ и смывающих средств.</a:t>
            </a:r>
          </a:p>
          <a:p>
            <a:r>
              <a:rPr lang="ru-RU" sz="2000" dirty="0"/>
              <a:t>Настоящий Приказ действует до 1 сентября 2029 года.</a:t>
            </a:r>
          </a:p>
          <a:p>
            <a:r>
              <a:rPr lang="ru-RU" sz="2000" dirty="0"/>
              <a:t>(Приказ Минтруда России от 29.10.2021 N 767н, зарегистрирован в Минюсте России 29.12.2021 N 66671)</a:t>
            </a:r>
          </a:p>
        </p:txBody>
      </p:sp>
    </p:spTree>
    <p:extLst>
      <p:ext uri="{BB962C8B-B14F-4D97-AF65-F5344CB8AC3E}">
        <p14:creationId xmlns:p14="http://schemas.microsoft.com/office/powerpoint/2010/main" val="2060409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11511" y="624375"/>
            <a:ext cx="11691712" cy="6889322"/>
          </a:xfrm>
          <a:prstGeom prst="rect">
            <a:avLst/>
          </a:prstGeom>
          <a:noFill/>
        </p:spPr>
        <p:txBody>
          <a:bodyPr wrap="square" rtlCol="0">
            <a:spAutoFit/>
          </a:bodyPr>
          <a:lstStyle/>
          <a:p>
            <a:pPr algn="just">
              <a:lnSpc>
                <a:spcPct val="107000"/>
              </a:lnSpc>
              <a:spcAft>
                <a:spcPts val="0"/>
              </a:spcAft>
            </a:pPr>
            <a:r>
              <a:rPr lang="ru-RU" dirty="0">
                <a:ea typeface="Calibri" panose="020F0502020204030204" pitchFamily="34" charset="0"/>
                <a:cs typeface="Times New Roman" panose="02020603050405020304" pitchFamily="18" charset="0"/>
              </a:rPr>
              <a:t> </a:t>
            </a:r>
          </a:p>
          <a:p>
            <a:pPr algn="just">
              <a:lnSpc>
                <a:spcPct val="107000"/>
              </a:lnSpc>
              <a:spcAft>
                <a:spcPts val="0"/>
              </a:spcAft>
            </a:pPr>
            <a:r>
              <a:rPr lang="ru-RU" b="1" dirty="0">
                <a:ea typeface="Calibri" panose="020F0502020204030204" pitchFamily="34" charset="0"/>
                <a:cs typeface="Times New Roman" panose="02020603050405020304" pitchFamily="18" charset="0"/>
              </a:rPr>
              <a:t>Приказ Минтруда России от 28.12.2021 N 796 "Об утверждении Рекомендаций по выбору методов оценки уровней профессиональных рисков и по снижению уровней таких рисков</a:t>
            </a:r>
            <a:r>
              <a:rPr lang="ru-RU" b="1" dirty="0" smtClean="0">
                <a:ea typeface="Calibri" panose="020F0502020204030204" pitchFamily="34" charset="0"/>
                <a:cs typeface="Times New Roman" panose="02020603050405020304" pitchFamily="18" charset="0"/>
              </a:rPr>
              <a:t>"</a:t>
            </a:r>
            <a:endParaRPr lang="ru-RU" dirty="0">
              <a:ea typeface="Calibri" panose="020F0502020204030204" pitchFamily="34" charset="0"/>
              <a:cs typeface="Times New Roman" panose="02020603050405020304" pitchFamily="18" charset="0"/>
            </a:endParaRPr>
          </a:p>
          <a:p>
            <a:pPr algn="just">
              <a:lnSpc>
                <a:spcPct val="107000"/>
              </a:lnSpc>
              <a:spcAft>
                <a:spcPts val="0"/>
              </a:spcAft>
            </a:pPr>
            <a:r>
              <a:rPr lang="ru-RU" dirty="0" smtClean="0">
                <a:ea typeface="Calibri" panose="020F0502020204030204" pitchFamily="34" charset="0"/>
                <a:cs typeface="Times New Roman" panose="02020603050405020304" pitchFamily="18" charset="0"/>
              </a:rPr>
              <a:t>Выбор </a:t>
            </a:r>
            <a:r>
              <a:rPr lang="ru-RU" dirty="0">
                <a:ea typeface="Calibri" panose="020F0502020204030204" pitchFamily="34" charset="0"/>
                <a:cs typeface="Times New Roman" panose="02020603050405020304" pitchFamily="18" charset="0"/>
              </a:rPr>
              <a:t>конкретных методов оценки уровней профессиональных рисков осуществляется работодателем самостоятельно, исходя из их приемлемости и пригодности.</a:t>
            </a:r>
          </a:p>
          <a:p>
            <a:pPr algn="just">
              <a:lnSpc>
                <a:spcPct val="107000"/>
              </a:lnSpc>
              <a:spcAft>
                <a:spcPts val="0"/>
              </a:spcAft>
            </a:pPr>
            <a:endParaRPr lang="ru-RU" dirty="0" smtClean="0">
              <a:ea typeface="Calibri" panose="020F0502020204030204" pitchFamily="34" charset="0"/>
              <a:cs typeface="Times New Roman" panose="02020603050405020304" pitchFamily="18" charset="0"/>
            </a:endParaRPr>
          </a:p>
          <a:p>
            <a:pPr algn="just">
              <a:lnSpc>
                <a:spcPct val="107000"/>
              </a:lnSpc>
              <a:spcAft>
                <a:spcPts val="0"/>
              </a:spcAft>
            </a:pPr>
            <a:r>
              <a:rPr lang="ru-RU" dirty="0" smtClean="0">
                <a:ea typeface="Calibri" panose="020F0502020204030204" pitchFamily="34" charset="0"/>
                <a:cs typeface="Times New Roman" panose="02020603050405020304" pitchFamily="18" charset="0"/>
              </a:rPr>
              <a:t> </a:t>
            </a:r>
            <a:r>
              <a:rPr lang="ru-RU" dirty="0">
                <a:ea typeface="Calibri" panose="020F0502020204030204" pitchFamily="34" charset="0"/>
                <a:cs typeface="Times New Roman" panose="02020603050405020304" pitchFamily="18" charset="0"/>
              </a:rPr>
              <a:t>Метод оценки уровня профессиональных рисков рекомендуется выбирать с учетом:</a:t>
            </a:r>
          </a:p>
          <a:p>
            <a:pPr algn="just">
              <a:lnSpc>
                <a:spcPct val="107000"/>
              </a:lnSpc>
              <a:spcAft>
                <a:spcPts val="0"/>
              </a:spcAft>
            </a:pPr>
            <a:r>
              <a:rPr lang="ru-RU" dirty="0">
                <a:ea typeface="Calibri" panose="020F0502020204030204" pitchFamily="34" charset="0"/>
                <a:cs typeface="Times New Roman" panose="02020603050405020304" pitchFamily="18" charset="0"/>
              </a:rPr>
              <a:t>- соответствия особенностям (сложности) производственной деятельности (наличия или отсутствия производственных процессов, </a:t>
            </a:r>
            <a:r>
              <a:rPr lang="ru-RU" dirty="0" err="1">
                <a:ea typeface="Calibri" panose="020F0502020204030204" pitchFamily="34" charset="0"/>
                <a:cs typeface="Times New Roman" panose="02020603050405020304" pitchFamily="18" charset="0"/>
              </a:rPr>
              <a:t>травмоопасного</a:t>
            </a:r>
            <a:r>
              <a:rPr lang="ru-RU" dirty="0">
                <a:ea typeface="Calibri" panose="020F0502020204030204" pitchFamily="34" charset="0"/>
                <a:cs typeface="Times New Roman" panose="02020603050405020304" pitchFamily="18" charset="0"/>
              </a:rPr>
              <a:t> оборудования, вредных производственных факторов);</a:t>
            </a:r>
          </a:p>
          <a:p>
            <a:pPr algn="just">
              <a:lnSpc>
                <a:spcPct val="107000"/>
              </a:lnSpc>
              <a:spcAft>
                <a:spcPts val="0"/>
              </a:spcAft>
            </a:pPr>
            <a:r>
              <a:rPr lang="ru-RU" dirty="0">
                <a:ea typeface="Calibri" panose="020F0502020204030204" pitchFamily="34" charset="0"/>
                <a:cs typeface="Times New Roman" panose="02020603050405020304" pitchFamily="18" charset="0"/>
              </a:rPr>
              <a:t>- уровня детализации, необходимой для принятия решения о мерах управления или контроля профессиональных рисков;</a:t>
            </a:r>
          </a:p>
          <a:p>
            <a:pPr algn="just">
              <a:lnSpc>
                <a:spcPct val="107000"/>
              </a:lnSpc>
              <a:spcAft>
                <a:spcPts val="0"/>
              </a:spcAft>
            </a:pPr>
            <a:r>
              <a:rPr lang="ru-RU" dirty="0">
                <a:ea typeface="Calibri" panose="020F0502020204030204" pitchFamily="34" charset="0"/>
                <a:cs typeface="Times New Roman" panose="02020603050405020304" pitchFamily="18" charset="0"/>
              </a:rPr>
              <a:t>- возможных последствий опасного события;</a:t>
            </a:r>
          </a:p>
          <a:p>
            <a:pPr algn="just">
              <a:lnSpc>
                <a:spcPct val="107000"/>
              </a:lnSpc>
              <a:spcAft>
                <a:spcPts val="0"/>
              </a:spcAft>
            </a:pPr>
            <a:r>
              <a:rPr lang="ru-RU" dirty="0">
                <a:ea typeface="Calibri" panose="020F0502020204030204" pitchFamily="34" charset="0"/>
                <a:cs typeface="Times New Roman" panose="02020603050405020304" pitchFamily="18" charset="0"/>
              </a:rPr>
              <a:t>- простоты и понятности;</a:t>
            </a:r>
          </a:p>
          <a:p>
            <a:pPr algn="just">
              <a:lnSpc>
                <a:spcPct val="107000"/>
              </a:lnSpc>
              <a:spcAft>
                <a:spcPts val="0"/>
              </a:spcAft>
            </a:pPr>
            <a:r>
              <a:rPr lang="ru-RU" dirty="0">
                <a:ea typeface="Calibri" panose="020F0502020204030204" pitchFamily="34" charset="0"/>
                <a:cs typeface="Times New Roman" panose="02020603050405020304" pitchFamily="18" charset="0"/>
              </a:rPr>
              <a:t>- доступности информации и статистических данных;</a:t>
            </a:r>
          </a:p>
          <a:p>
            <a:pPr algn="just">
              <a:lnSpc>
                <a:spcPct val="107000"/>
              </a:lnSpc>
              <a:spcAft>
                <a:spcPts val="0"/>
              </a:spcAft>
            </a:pPr>
            <a:r>
              <a:rPr lang="ru-RU" dirty="0">
                <a:ea typeface="Calibri" panose="020F0502020204030204" pitchFamily="34" charset="0"/>
                <a:cs typeface="Times New Roman" panose="02020603050405020304" pitchFamily="18" charset="0"/>
              </a:rPr>
              <a:t>- потребности в регулярной модификации/обновлении оценки риска.</a:t>
            </a:r>
          </a:p>
          <a:p>
            <a:pPr algn="just">
              <a:lnSpc>
                <a:spcPct val="107000"/>
              </a:lnSpc>
              <a:spcAft>
                <a:spcPts val="0"/>
              </a:spcAft>
            </a:pPr>
            <a:endParaRPr lang="ru-RU" dirty="0">
              <a:ea typeface="Calibri" panose="020F0502020204030204" pitchFamily="34" charset="0"/>
              <a:cs typeface="Times New Roman" panose="02020603050405020304" pitchFamily="18" charset="0"/>
            </a:endParaRPr>
          </a:p>
          <a:p>
            <a:pPr algn="just">
              <a:lnSpc>
                <a:spcPct val="107000"/>
              </a:lnSpc>
              <a:spcAft>
                <a:spcPts val="0"/>
              </a:spcAft>
            </a:pPr>
            <a:r>
              <a:rPr lang="ru-RU" dirty="0" smtClean="0">
                <a:ea typeface="Calibri" panose="020F0502020204030204" pitchFamily="34" charset="0"/>
                <a:cs typeface="Times New Roman" panose="02020603050405020304" pitchFamily="18" charset="0"/>
              </a:rPr>
              <a:t>утверждены </a:t>
            </a:r>
            <a:r>
              <a:rPr lang="ru-RU" dirty="0">
                <a:ea typeface="Calibri" panose="020F0502020204030204" pitchFamily="34" charset="0"/>
                <a:cs typeface="Times New Roman" panose="02020603050405020304" pitchFamily="18" charset="0"/>
              </a:rPr>
              <a:t>рекомендуемые методы (методы сгруппированы):</a:t>
            </a:r>
          </a:p>
          <a:p>
            <a:pPr algn="just">
              <a:lnSpc>
                <a:spcPct val="107000"/>
              </a:lnSpc>
              <a:spcAft>
                <a:spcPts val="0"/>
              </a:spcAft>
            </a:pPr>
            <a:r>
              <a:rPr lang="ru-RU" dirty="0">
                <a:ea typeface="Calibri" panose="020F0502020204030204" pitchFamily="34" charset="0"/>
                <a:cs typeface="Times New Roman" panose="02020603050405020304" pitchFamily="18" charset="0"/>
              </a:rPr>
              <a:t>- Контрольные листы, матричный метод (рекомендуемые для предприятий малого и микро-бизнеса),</a:t>
            </a:r>
          </a:p>
          <a:p>
            <a:pPr algn="just">
              <a:lnSpc>
                <a:spcPct val="107000"/>
              </a:lnSpc>
              <a:spcAft>
                <a:spcPts val="0"/>
              </a:spcAft>
            </a:pPr>
            <a:r>
              <a:rPr lang="ru-RU" dirty="0">
                <a:ea typeface="Calibri" panose="020F0502020204030204" pitchFamily="34" charset="0"/>
                <a:cs typeface="Times New Roman" panose="02020603050405020304" pitchFamily="18" charset="0"/>
              </a:rPr>
              <a:t>- Матричный метод на основе балльной оценки, Анализ "галстук-бабочка" (Наиболее распространенные методы оценки риска) и другие.</a:t>
            </a:r>
          </a:p>
          <a:p>
            <a:pPr algn="just">
              <a:lnSpc>
                <a:spcPct val="107000"/>
              </a:lnSpc>
              <a:spcAft>
                <a:spcPts val="0"/>
              </a:spcAft>
            </a:pPr>
            <a:r>
              <a:rPr lang="ru-RU" dirty="0">
                <a:ea typeface="Calibri" panose="020F0502020204030204" pitchFamily="34" charset="0"/>
                <a:cs typeface="Times New Roman" panose="02020603050405020304" pitchFamily="18" charset="0"/>
              </a:rPr>
              <a:t> </a:t>
            </a:r>
          </a:p>
          <a:p>
            <a:pPr algn="just">
              <a:lnSpc>
                <a:spcPct val="107000"/>
              </a:lnSpc>
              <a:spcAft>
                <a:spcPts val="0"/>
              </a:spcAft>
            </a:pPr>
            <a:r>
              <a:rPr lang="ru-RU" dirty="0">
                <a:ea typeface="Calibri" panose="020F0502020204030204" pitchFamily="34" charset="0"/>
                <a:cs typeface="Times New Roman" panose="02020603050405020304" pitchFamily="18" charset="0"/>
              </a:rPr>
              <a:t> </a:t>
            </a:r>
          </a:p>
          <a:p>
            <a:endParaRPr lang="ru-RU" dirty="0"/>
          </a:p>
        </p:txBody>
      </p:sp>
    </p:spTree>
    <p:extLst>
      <p:ext uri="{BB962C8B-B14F-4D97-AF65-F5344CB8AC3E}">
        <p14:creationId xmlns:p14="http://schemas.microsoft.com/office/powerpoint/2010/main" val="33905823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11511" y="624375"/>
            <a:ext cx="11691712" cy="5703869"/>
          </a:xfrm>
          <a:prstGeom prst="rect">
            <a:avLst/>
          </a:prstGeom>
          <a:noFill/>
        </p:spPr>
        <p:txBody>
          <a:bodyPr wrap="square" rtlCol="0">
            <a:spAutoFit/>
          </a:bodyPr>
          <a:lstStyle/>
          <a:p>
            <a:pPr algn="just">
              <a:lnSpc>
                <a:spcPct val="107000"/>
              </a:lnSpc>
              <a:spcAft>
                <a:spcPts val="0"/>
              </a:spcAft>
            </a:pPr>
            <a:r>
              <a:rPr lang="ru-RU" dirty="0">
                <a:ea typeface="Calibri" panose="020F0502020204030204" pitchFamily="34" charset="0"/>
                <a:cs typeface="Times New Roman" panose="02020603050405020304" pitchFamily="18" charset="0"/>
              </a:rPr>
              <a:t> </a:t>
            </a:r>
          </a:p>
          <a:p>
            <a:pPr algn="just">
              <a:lnSpc>
                <a:spcPct val="107000"/>
              </a:lnSpc>
              <a:spcAft>
                <a:spcPts val="0"/>
              </a:spcAft>
            </a:pPr>
            <a:r>
              <a:rPr lang="ru-RU" b="1" dirty="0">
                <a:solidFill>
                  <a:srgbClr val="000000"/>
                </a:solidFill>
                <a:ea typeface="Calibri" panose="020F0502020204030204" pitchFamily="34" charset="0"/>
                <a:cs typeface="Times New Roman" panose="02020603050405020304" pitchFamily="18" charset="0"/>
              </a:rPr>
              <a:t>Приказ Минтруда России от 31.01.2022 N 36 "Об утверждении Рекомендаций по классификации, обнаружению, распознаванию и описанию опасностей". Вступает в силу с 01.03.2022</a:t>
            </a:r>
            <a:endParaRPr lang="ru-RU" b="1" dirty="0">
              <a:ea typeface="Calibri" panose="020F0502020204030204" pitchFamily="34" charset="0"/>
              <a:cs typeface="Times New Roman" panose="02020603050405020304" pitchFamily="18" charset="0"/>
            </a:endParaRPr>
          </a:p>
          <a:p>
            <a:pPr algn="just">
              <a:lnSpc>
                <a:spcPct val="107000"/>
              </a:lnSpc>
              <a:spcAft>
                <a:spcPts val="0"/>
              </a:spcAft>
            </a:pPr>
            <a:r>
              <a:rPr lang="ru-RU" b="1" dirty="0">
                <a:solidFill>
                  <a:srgbClr val="000000"/>
                </a:solidFill>
                <a:ea typeface="Calibri" panose="020F0502020204030204" pitchFamily="34" charset="0"/>
                <a:cs typeface="Times New Roman" panose="02020603050405020304" pitchFamily="18" charset="0"/>
              </a:rPr>
              <a:t> </a:t>
            </a:r>
            <a:endParaRPr lang="ru-RU" b="1" dirty="0">
              <a:ea typeface="Calibri" panose="020F0502020204030204" pitchFamily="34"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ru-RU" dirty="0" smtClean="0">
                <a:ea typeface="Calibri" panose="020F0502020204030204" pitchFamily="34" charset="0"/>
                <a:cs typeface="Times New Roman" panose="02020603050405020304" pitchFamily="18" charset="0"/>
              </a:rPr>
              <a:t> </a:t>
            </a:r>
            <a:r>
              <a:rPr lang="ru-RU" dirty="0">
                <a:ea typeface="Calibri" panose="020F0502020204030204" pitchFamily="34" charset="0"/>
                <a:cs typeface="Times New Roman" panose="02020603050405020304" pitchFamily="18" charset="0"/>
              </a:rPr>
              <a:t>разработаны для оказания методической и практической помощи</a:t>
            </a:r>
          </a:p>
          <a:p>
            <a:pPr marL="285750" indent="-285750" algn="just">
              <a:lnSpc>
                <a:spcPct val="107000"/>
              </a:lnSpc>
              <a:spcAft>
                <a:spcPts val="0"/>
              </a:spcAft>
              <a:buFont typeface="Arial" panose="020B0604020202020204" pitchFamily="34" charset="0"/>
              <a:buChar char="•"/>
            </a:pPr>
            <a:r>
              <a:rPr lang="ru-RU" dirty="0" smtClean="0">
                <a:ea typeface="Calibri" panose="020F0502020204030204" pitchFamily="34" charset="0"/>
                <a:cs typeface="Times New Roman" panose="02020603050405020304" pitchFamily="18" charset="0"/>
              </a:rPr>
              <a:t> </a:t>
            </a:r>
            <a:r>
              <a:rPr lang="ru-RU" dirty="0">
                <a:ea typeface="Calibri" panose="020F0502020204030204" pitchFamily="34" charset="0"/>
                <a:cs typeface="Times New Roman" panose="02020603050405020304" pitchFamily="18" charset="0"/>
              </a:rPr>
              <a:t>выявленные опасности рекомендуется классифицировать следующими способами:</a:t>
            </a:r>
          </a:p>
          <a:p>
            <a:pPr algn="just">
              <a:lnSpc>
                <a:spcPct val="107000"/>
              </a:lnSpc>
              <a:spcAft>
                <a:spcPts val="0"/>
              </a:spcAft>
            </a:pPr>
            <a:r>
              <a:rPr lang="ru-RU" dirty="0">
                <a:ea typeface="Calibri" panose="020F0502020204030204" pitchFamily="34" charset="0"/>
                <a:cs typeface="Times New Roman" panose="02020603050405020304" pitchFamily="18" charset="0"/>
              </a:rPr>
              <a:t>- по видам профессиональной деятельности работников с учетом наличия вредных (опасных) производственных факторов;</a:t>
            </a:r>
          </a:p>
          <a:p>
            <a:pPr algn="just">
              <a:lnSpc>
                <a:spcPct val="107000"/>
              </a:lnSpc>
              <a:spcAft>
                <a:spcPts val="0"/>
              </a:spcAft>
            </a:pPr>
            <a:r>
              <a:rPr lang="ru-RU" dirty="0">
                <a:ea typeface="Calibri" panose="020F0502020204030204" pitchFamily="34" charset="0"/>
                <a:cs typeface="Times New Roman" panose="02020603050405020304" pitchFamily="18" charset="0"/>
              </a:rPr>
              <a:t>- по причинам возникновения опасностей на рабочих местах (рабочих зонах), при выполнении работ, при нештатной (аварийной) ситуации;</a:t>
            </a:r>
          </a:p>
          <a:p>
            <a:pPr algn="just">
              <a:lnSpc>
                <a:spcPct val="107000"/>
              </a:lnSpc>
              <a:spcAft>
                <a:spcPts val="0"/>
              </a:spcAft>
            </a:pPr>
            <a:r>
              <a:rPr lang="ru-RU" dirty="0">
                <a:ea typeface="Calibri" panose="020F0502020204030204" pitchFamily="34" charset="0"/>
                <a:cs typeface="Times New Roman" panose="02020603050405020304" pitchFamily="18" charset="0"/>
              </a:rPr>
              <a:t>- по опасным событиям вследствие воздействия опасности (профессиональные заболевания, травмы), приведенной в Примерном перечне опасностей и мер по управлению ими в рамках СУОТ</a:t>
            </a:r>
          </a:p>
          <a:p>
            <a:pPr marL="285750" indent="-285750" algn="just">
              <a:lnSpc>
                <a:spcPct val="107000"/>
              </a:lnSpc>
              <a:spcAft>
                <a:spcPts val="0"/>
              </a:spcAft>
              <a:buFont typeface="Arial" panose="020B0604020202020204" pitchFamily="34" charset="0"/>
              <a:buChar char="•"/>
            </a:pPr>
            <a:r>
              <a:rPr lang="ru-RU" dirty="0" smtClean="0">
                <a:ea typeface="Calibri" panose="020F0502020204030204" pitchFamily="34" charset="0"/>
                <a:cs typeface="Times New Roman" panose="02020603050405020304" pitchFamily="18" charset="0"/>
              </a:rPr>
              <a:t>содержат </a:t>
            </a:r>
            <a:r>
              <a:rPr lang="ru-RU" dirty="0">
                <a:ea typeface="Calibri" panose="020F0502020204030204" pitchFamily="34" charset="0"/>
                <a:cs typeface="Times New Roman" panose="02020603050405020304" pitchFamily="18" charset="0"/>
              </a:rPr>
              <a:t>рекомендации по применению методов идентификации опасностей, примеры классификаторов опасности, примерный перечень источников опасности, а также формы анкет для проведения осмотра рабочих мест и опроса работников</a:t>
            </a:r>
          </a:p>
          <a:p>
            <a:pPr marL="285750" indent="-285750" algn="just">
              <a:lnSpc>
                <a:spcPct val="107000"/>
              </a:lnSpc>
              <a:spcAft>
                <a:spcPts val="0"/>
              </a:spcAft>
              <a:buFont typeface="Arial" panose="020B0604020202020204" pitchFamily="34" charset="0"/>
              <a:buChar char="•"/>
            </a:pPr>
            <a:r>
              <a:rPr lang="ru-RU" dirty="0" smtClean="0">
                <a:ea typeface="Calibri" panose="020F0502020204030204" pitchFamily="34" charset="0"/>
                <a:cs typeface="Times New Roman" panose="02020603050405020304" pitchFamily="18" charset="0"/>
              </a:rPr>
              <a:t> </a:t>
            </a:r>
            <a:r>
              <a:rPr lang="ru-RU" dirty="0">
                <a:ea typeface="Calibri" panose="020F0502020204030204" pitchFamily="34" charset="0"/>
                <a:cs typeface="Times New Roman" panose="02020603050405020304" pitchFamily="18" charset="0"/>
              </a:rPr>
              <a:t>по результатам выявления (идентификации) опасностей рекомендуется формировать перечень идентифицированных (выявленных) опасностей</a:t>
            </a:r>
          </a:p>
          <a:p>
            <a:pPr algn="just">
              <a:lnSpc>
                <a:spcPct val="107000"/>
              </a:lnSpc>
              <a:spcAft>
                <a:spcPts val="0"/>
              </a:spcAft>
            </a:pPr>
            <a:r>
              <a:rPr lang="ru-RU" dirty="0">
                <a:ea typeface="Calibri" panose="020F0502020204030204" pitchFamily="34" charset="0"/>
                <a:cs typeface="Times New Roman" panose="02020603050405020304" pitchFamily="18" charset="0"/>
              </a:rPr>
              <a:t> </a:t>
            </a:r>
          </a:p>
          <a:p>
            <a:endParaRPr lang="ru-RU" dirty="0"/>
          </a:p>
        </p:txBody>
      </p:sp>
    </p:spTree>
    <p:extLst>
      <p:ext uri="{BB962C8B-B14F-4D97-AF65-F5344CB8AC3E}">
        <p14:creationId xmlns:p14="http://schemas.microsoft.com/office/powerpoint/2010/main" val="15162075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10718" y="313656"/>
            <a:ext cx="11881282" cy="6020110"/>
          </a:xfrm>
          <a:prstGeom prst="rect">
            <a:avLst/>
          </a:prstGeom>
          <a:noFill/>
        </p:spPr>
        <p:txBody>
          <a:bodyPr wrap="square" rtlCol="0">
            <a:spAutoFit/>
          </a:bodyPr>
          <a:lstStyle/>
          <a:p>
            <a:pPr algn="just">
              <a:lnSpc>
                <a:spcPct val="107000"/>
              </a:lnSpc>
              <a:spcAft>
                <a:spcPts val="0"/>
              </a:spcAft>
            </a:pPr>
            <a:r>
              <a:rPr lang="ru-RU" sz="2000" b="1" dirty="0">
                <a:ea typeface="Calibri" panose="020F0502020204030204" pitchFamily="34" charset="0"/>
                <a:cs typeface="Times New Roman" panose="02020603050405020304" pitchFamily="18" charset="0"/>
              </a:rPr>
              <a:t>Приказ Минтруда России от 29.10.2021 N 776н «Об утверждении Примерного положения о системе управления охраной труда». Приказ вступает в силу с 01 марта 2022.</a:t>
            </a:r>
          </a:p>
          <a:p>
            <a:pPr algn="just">
              <a:lnSpc>
                <a:spcPct val="107000"/>
              </a:lnSpc>
              <a:spcAft>
                <a:spcPts val="0"/>
              </a:spcAft>
            </a:pPr>
            <a:endParaRPr lang="ru-RU" sz="2000" dirty="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Arial" panose="020B0604020202020204" pitchFamily="34" charset="0"/>
              <a:buChar char="•"/>
            </a:pPr>
            <a:r>
              <a:rPr lang="ru-RU" sz="2000" dirty="0" smtClean="0">
                <a:ea typeface="Calibri" panose="020F0502020204030204" pitchFamily="34" charset="0"/>
                <a:cs typeface="Times New Roman" panose="02020603050405020304" pitchFamily="18" charset="0"/>
              </a:rPr>
              <a:t>Положение </a:t>
            </a:r>
            <a:r>
              <a:rPr lang="ru-RU" sz="2000" dirty="0">
                <a:ea typeface="Calibri" panose="020F0502020204030204" pitchFamily="34" charset="0"/>
                <a:cs typeface="Times New Roman" panose="02020603050405020304" pitchFamily="18" charset="0"/>
              </a:rPr>
              <a:t>рекомендует управление охраной труда осуществлять при непосредственном участии работников и (или) уполномоченных ими представителей, в том числе в рамках деятельности комитета (комиссии) по охране труда работодателя (при наличии) или уполномоченных (доверенных) лиц по охране труда.</a:t>
            </a:r>
          </a:p>
          <a:p>
            <a:pPr marL="342900" indent="-342900" algn="just">
              <a:lnSpc>
                <a:spcPct val="107000"/>
              </a:lnSpc>
              <a:spcAft>
                <a:spcPts val="0"/>
              </a:spcAft>
              <a:buFont typeface="Arial" panose="020B0604020202020204" pitchFamily="34" charset="0"/>
              <a:buChar char="•"/>
            </a:pPr>
            <a:r>
              <a:rPr lang="ru-RU" sz="2000" dirty="0" smtClean="0">
                <a:ea typeface="Calibri" panose="020F0502020204030204" pitchFamily="34" charset="0"/>
                <a:cs typeface="Times New Roman" panose="02020603050405020304" pitchFamily="18" charset="0"/>
              </a:rPr>
              <a:t>Изменили </a:t>
            </a:r>
            <a:r>
              <a:rPr lang="ru-RU" sz="2000" dirty="0">
                <a:ea typeface="Calibri" panose="020F0502020204030204" pitchFamily="34" charset="0"/>
                <a:cs typeface="Times New Roman" panose="02020603050405020304" pitchFamily="18" charset="0"/>
              </a:rPr>
              <a:t>направления политики в области охраны труда. </a:t>
            </a:r>
          </a:p>
          <a:p>
            <a:pPr marL="342900" indent="-342900" algn="just">
              <a:lnSpc>
                <a:spcPct val="107000"/>
              </a:lnSpc>
              <a:spcAft>
                <a:spcPts val="0"/>
              </a:spcAft>
              <a:buFont typeface="Arial" panose="020B0604020202020204" pitchFamily="34" charset="0"/>
              <a:buChar char="•"/>
            </a:pPr>
            <a:r>
              <a:rPr lang="ru-RU" sz="2000" dirty="0" smtClean="0">
                <a:ea typeface="Calibri" panose="020F0502020204030204" pitchFamily="34" charset="0"/>
                <a:cs typeface="Times New Roman" panose="02020603050405020304" pitchFamily="18" charset="0"/>
              </a:rPr>
              <a:t>Изменили </a:t>
            </a:r>
            <a:r>
              <a:rPr lang="ru-RU" sz="2000" dirty="0">
                <a:ea typeface="Calibri" panose="020F0502020204030204" pitchFamily="34" charset="0"/>
                <a:cs typeface="Times New Roman" panose="02020603050405020304" pitchFamily="18" charset="0"/>
              </a:rPr>
              <a:t>основные процедуры СУОТ. </a:t>
            </a:r>
            <a:endParaRPr lang="ru-RU" sz="2000" dirty="0" smtClean="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Arial" panose="020B0604020202020204" pitchFamily="34" charset="0"/>
              <a:buChar char="•"/>
            </a:pPr>
            <a:r>
              <a:rPr lang="ru-RU" sz="2000" dirty="0" smtClean="0">
                <a:ea typeface="Calibri" panose="020F0502020204030204" pitchFamily="34" charset="0"/>
                <a:cs typeface="Times New Roman" panose="02020603050405020304" pitchFamily="18" charset="0"/>
              </a:rPr>
              <a:t>Изменили </a:t>
            </a:r>
            <a:r>
              <a:rPr lang="ru-RU" sz="2000" dirty="0">
                <a:ea typeface="Calibri" panose="020F0502020204030204" pitchFamily="34" charset="0"/>
                <a:cs typeface="Times New Roman" panose="02020603050405020304" pitchFamily="18" charset="0"/>
              </a:rPr>
              <a:t>и четко прописали процессы функционирования СУОТ (в числе которых — СОУТ, оценка профессиональных рисков, проведение обучения, обеспечение работников СИЗ, обеспечение безопасности работников при эксплуатации оборудования, инструментов, реагирование на несчастные случаи, на аварийные ситуации и другие.)</a:t>
            </a:r>
          </a:p>
          <a:p>
            <a:pPr marL="342900" indent="-342900" algn="just">
              <a:lnSpc>
                <a:spcPct val="107000"/>
              </a:lnSpc>
              <a:spcAft>
                <a:spcPts val="0"/>
              </a:spcAft>
              <a:buFont typeface="Arial" panose="020B0604020202020204" pitchFamily="34" charset="0"/>
              <a:buChar char="•"/>
            </a:pPr>
            <a:r>
              <a:rPr lang="ru-RU" sz="2000" dirty="0" smtClean="0">
                <a:ea typeface="Calibri" panose="020F0502020204030204" pitchFamily="34" charset="0"/>
                <a:cs typeface="Times New Roman" panose="02020603050405020304" pitchFamily="18" charset="0"/>
              </a:rPr>
              <a:t>Уточнены </a:t>
            </a:r>
            <a:r>
              <a:rPr lang="ru-RU" sz="2000" dirty="0">
                <a:ea typeface="Calibri" panose="020F0502020204030204" pitchFamily="34" charset="0"/>
                <a:cs typeface="Times New Roman" panose="02020603050405020304" pitchFamily="18" charset="0"/>
              </a:rPr>
              <a:t>виды контроля за СУОТ. Предусмотрен регулярный контроль эффективности функционирования не только системы в целом, но и отдельных ее элементов, в </a:t>
            </a:r>
            <a:r>
              <a:rPr lang="ru-RU" sz="2000" dirty="0" err="1">
                <a:ea typeface="Calibri" panose="020F0502020204030204" pitchFamily="34" charset="0"/>
                <a:cs typeface="Times New Roman" panose="02020603050405020304" pitchFamily="18" charset="0"/>
              </a:rPr>
              <a:t>т.ч</a:t>
            </a:r>
            <a:r>
              <a:rPr lang="ru-RU" sz="2000" dirty="0">
                <a:ea typeface="Calibri" panose="020F0502020204030204" pitchFamily="34" charset="0"/>
                <a:cs typeface="Times New Roman" panose="02020603050405020304" pitchFamily="18" charset="0"/>
              </a:rPr>
              <a:t>. с использованием средств аудио-, видео-, фотонаблюдения.</a:t>
            </a:r>
          </a:p>
          <a:p>
            <a:pPr marL="342900" indent="-342900" algn="just">
              <a:lnSpc>
                <a:spcPct val="107000"/>
              </a:lnSpc>
              <a:spcAft>
                <a:spcPts val="0"/>
              </a:spcAft>
              <a:buFont typeface="Arial" panose="020B0604020202020204" pitchFamily="34" charset="0"/>
              <a:buChar char="•"/>
            </a:pPr>
            <a:r>
              <a:rPr lang="ru-RU" sz="2000" dirty="0" smtClean="0">
                <a:ea typeface="Calibri" panose="020F0502020204030204" pitchFamily="34" charset="0"/>
                <a:cs typeface="Times New Roman" panose="02020603050405020304" pitchFamily="18" charset="0"/>
              </a:rPr>
              <a:t>Детализирован </a:t>
            </a:r>
            <a:r>
              <a:rPr lang="ru-RU" sz="2000" dirty="0">
                <a:ea typeface="Calibri" panose="020F0502020204030204" pitchFamily="34" charset="0"/>
                <a:cs typeface="Times New Roman" panose="02020603050405020304" pitchFamily="18" charset="0"/>
              </a:rPr>
              <a:t>порядок планирования СУОТ, составления необходимой документации.</a:t>
            </a:r>
          </a:p>
          <a:p>
            <a:pPr algn="just">
              <a:lnSpc>
                <a:spcPct val="107000"/>
              </a:lnSpc>
              <a:spcAft>
                <a:spcPts val="0"/>
              </a:spcAft>
            </a:pPr>
            <a:r>
              <a:rPr lang="ru-RU" sz="2000" dirty="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502034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10718" y="313656"/>
            <a:ext cx="11881282" cy="7249420"/>
          </a:xfrm>
          <a:prstGeom prst="rect">
            <a:avLst/>
          </a:prstGeom>
          <a:noFill/>
        </p:spPr>
        <p:txBody>
          <a:bodyPr wrap="square" rtlCol="0">
            <a:spAutoFit/>
          </a:bodyPr>
          <a:lstStyle/>
          <a:p>
            <a:pPr algn="just">
              <a:lnSpc>
                <a:spcPct val="107000"/>
              </a:lnSpc>
              <a:spcAft>
                <a:spcPts val="0"/>
              </a:spcAft>
            </a:pPr>
            <a:r>
              <a:rPr lang="ru-RU" dirty="0">
                <a:ea typeface="Calibri" panose="020F0502020204030204" pitchFamily="34" charset="0"/>
                <a:cs typeface="Times New Roman" panose="02020603050405020304" pitchFamily="18" charset="0"/>
              </a:rPr>
              <a:t>Приказ Минтруда России от 29.10.2021 N 776н «Об утверждении Примерного положения о системе управления охраной труда». Приказ вступает в силу с 01 марта 2022.</a:t>
            </a:r>
          </a:p>
          <a:p>
            <a:pPr algn="just">
              <a:lnSpc>
                <a:spcPct val="107000"/>
              </a:lnSpc>
              <a:spcAft>
                <a:spcPts val="0"/>
              </a:spcAft>
            </a:pPr>
            <a:r>
              <a:rPr lang="ru-RU" dirty="0" smtClean="0">
                <a:ea typeface="Calibri" panose="020F0502020204030204" pitchFamily="34" charset="0"/>
                <a:cs typeface="Times New Roman" panose="02020603050405020304" pitchFamily="18" charset="0"/>
              </a:rPr>
              <a:t>В </a:t>
            </a:r>
            <a:r>
              <a:rPr lang="ru-RU" dirty="0">
                <a:ea typeface="Calibri" panose="020F0502020204030204" pitchFamily="34" charset="0"/>
                <a:cs typeface="Times New Roman" panose="02020603050405020304" pitchFamily="18" charset="0"/>
              </a:rPr>
              <a:t>СУОТ появились новые процессы:</a:t>
            </a:r>
          </a:p>
          <a:p>
            <a:pPr algn="just">
              <a:lnSpc>
                <a:spcPct val="107000"/>
              </a:lnSpc>
              <a:spcAft>
                <a:spcPts val="0"/>
              </a:spcAft>
            </a:pPr>
            <a:r>
              <a:rPr lang="ru-RU" dirty="0">
                <a:ea typeface="Calibri" panose="020F0502020204030204" pitchFamily="34" charset="0"/>
                <a:cs typeface="Times New Roman" panose="02020603050405020304" pitchFamily="18" charset="0"/>
              </a:rPr>
              <a:t>процессы, направленные на обеспечение безопасной производственной среды в рамках функционирования процессов в организации:</a:t>
            </a:r>
          </a:p>
          <a:p>
            <a:pPr algn="just">
              <a:lnSpc>
                <a:spcPct val="107000"/>
              </a:lnSpc>
              <a:spcAft>
                <a:spcPts val="0"/>
              </a:spcAft>
            </a:pPr>
            <a:r>
              <a:rPr lang="ru-RU" dirty="0">
                <a:ea typeface="Calibri" panose="020F0502020204030204" pitchFamily="34" charset="0"/>
                <a:cs typeface="Times New Roman" panose="02020603050405020304" pitchFamily="18" charset="0"/>
              </a:rPr>
              <a:t>	- обеспечение безопасности работников при эксплуатации зданий и сооружений,</a:t>
            </a:r>
          </a:p>
          <a:p>
            <a:pPr algn="just">
              <a:lnSpc>
                <a:spcPct val="107000"/>
              </a:lnSpc>
              <a:spcAft>
                <a:spcPts val="0"/>
              </a:spcAft>
            </a:pPr>
            <a:r>
              <a:rPr lang="ru-RU" dirty="0">
                <a:ea typeface="Calibri" panose="020F0502020204030204" pitchFamily="34" charset="0"/>
                <a:cs typeface="Times New Roman" panose="02020603050405020304" pitchFamily="18" charset="0"/>
              </a:rPr>
              <a:t>	- обеспечение безопасности работников при эксплуатации оборудования,</a:t>
            </a:r>
          </a:p>
          <a:p>
            <a:pPr algn="just">
              <a:lnSpc>
                <a:spcPct val="107000"/>
              </a:lnSpc>
              <a:spcAft>
                <a:spcPts val="0"/>
              </a:spcAft>
            </a:pPr>
            <a:r>
              <a:rPr lang="ru-RU" dirty="0">
                <a:ea typeface="Calibri" panose="020F0502020204030204" pitchFamily="34" charset="0"/>
                <a:cs typeface="Times New Roman" panose="02020603050405020304" pitchFamily="18" charset="0"/>
              </a:rPr>
              <a:t>	- обеспечение безопасности работников при осуществлении технологических процессов,</a:t>
            </a:r>
          </a:p>
          <a:p>
            <a:pPr algn="just">
              <a:lnSpc>
                <a:spcPct val="107000"/>
              </a:lnSpc>
              <a:spcAft>
                <a:spcPts val="0"/>
              </a:spcAft>
            </a:pPr>
            <a:r>
              <a:rPr lang="ru-RU" dirty="0">
                <a:ea typeface="Calibri" panose="020F0502020204030204" pitchFamily="34" charset="0"/>
                <a:cs typeface="Times New Roman" panose="02020603050405020304" pitchFamily="18" charset="0"/>
              </a:rPr>
              <a:t>	- обеспечение безопасности работников при эксплуатации применяемых инструментов,</a:t>
            </a:r>
          </a:p>
          <a:p>
            <a:pPr algn="just">
              <a:lnSpc>
                <a:spcPct val="107000"/>
              </a:lnSpc>
              <a:spcAft>
                <a:spcPts val="0"/>
              </a:spcAft>
            </a:pPr>
            <a:r>
              <a:rPr lang="ru-RU" dirty="0">
                <a:ea typeface="Calibri" panose="020F0502020204030204" pitchFamily="34" charset="0"/>
                <a:cs typeface="Times New Roman" panose="02020603050405020304" pitchFamily="18" charset="0"/>
              </a:rPr>
              <a:t>	- обеспечение безопасности работников при применении сырья и материалов,</a:t>
            </a:r>
          </a:p>
          <a:p>
            <a:pPr algn="just">
              <a:lnSpc>
                <a:spcPct val="107000"/>
              </a:lnSpc>
              <a:spcAft>
                <a:spcPts val="0"/>
              </a:spcAft>
            </a:pPr>
            <a:r>
              <a:rPr lang="ru-RU" dirty="0">
                <a:ea typeface="Calibri" panose="020F0502020204030204" pitchFamily="34" charset="0"/>
                <a:cs typeface="Times New Roman" panose="02020603050405020304" pitchFamily="18" charset="0"/>
              </a:rPr>
              <a:t>	- обеспечение безопасности работников подрядных организаций.</a:t>
            </a:r>
          </a:p>
          <a:p>
            <a:pPr algn="just">
              <a:lnSpc>
                <a:spcPct val="107000"/>
              </a:lnSpc>
              <a:spcAft>
                <a:spcPts val="0"/>
              </a:spcAft>
            </a:pPr>
            <a:r>
              <a:rPr lang="ru-RU" dirty="0">
                <a:ea typeface="Calibri" panose="020F0502020204030204" pitchFamily="34" charset="0"/>
                <a:cs typeface="Times New Roman" panose="02020603050405020304" pitchFamily="18" charset="0"/>
              </a:rPr>
              <a:t>сопутствующие процессы:</a:t>
            </a:r>
          </a:p>
          <a:p>
            <a:pPr algn="just">
              <a:lnSpc>
                <a:spcPct val="107000"/>
              </a:lnSpc>
              <a:spcAft>
                <a:spcPts val="0"/>
              </a:spcAft>
            </a:pPr>
            <a:r>
              <a:rPr lang="ru-RU" dirty="0">
                <a:ea typeface="Calibri" panose="020F0502020204030204" pitchFamily="34" charset="0"/>
                <a:cs typeface="Times New Roman" panose="02020603050405020304" pitchFamily="18" charset="0"/>
              </a:rPr>
              <a:t>	- санитарно-бытовое обеспечение работников,</a:t>
            </a:r>
          </a:p>
          <a:p>
            <a:pPr algn="just">
              <a:lnSpc>
                <a:spcPct val="107000"/>
              </a:lnSpc>
              <a:spcAft>
                <a:spcPts val="0"/>
              </a:spcAft>
            </a:pPr>
            <a:r>
              <a:rPr lang="ru-RU" dirty="0">
                <a:ea typeface="Calibri" panose="020F0502020204030204" pitchFamily="34" charset="0"/>
                <a:cs typeface="Times New Roman" panose="02020603050405020304" pitchFamily="18" charset="0"/>
              </a:rPr>
              <a:t>	- обеспечение социального страхования работников,</a:t>
            </a:r>
          </a:p>
          <a:p>
            <a:pPr marL="449580" algn="just">
              <a:lnSpc>
                <a:spcPct val="107000"/>
              </a:lnSpc>
              <a:spcAft>
                <a:spcPts val="0"/>
              </a:spcAft>
            </a:pPr>
            <a:r>
              <a:rPr lang="ru-RU" dirty="0">
                <a:ea typeface="Calibri" panose="020F0502020204030204" pitchFamily="34" charset="0"/>
                <a:cs typeface="Times New Roman" panose="02020603050405020304" pitchFamily="18" charset="0"/>
              </a:rPr>
              <a:t>- взаимодействие с государственными надзорными органами, органами исполнительной власти и профсоюзного контроля</a:t>
            </a:r>
          </a:p>
          <a:p>
            <a:pPr algn="just">
              <a:lnSpc>
                <a:spcPct val="107000"/>
              </a:lnSpc>
              <a:spcAft>
                <a:spcPts val="0"/>
              </a:spcAft>
            </a:pPr>
            <a:r>
              <a:rPr lang="ru-RU" dirty="0">
                <a:ea typeface="Calibri" panose="020F0502020204030204" pitchFamily="34" charset="0"/>
                <a:cs typeface="Times New Roman" panose="02020603050405020304" pitchFamily="18" charset="0"/>
              </a:rPr>
              <a:t>Отдельно говорится о:</a:t>
            </a:r>
          </a:p>
          <a:p>
            <a:pPr algn="just">
              <a:lnSpc>
                <a:spcPct val="107000"/>
              </a:lnSpc>
              <a:spcAft>
                <a:spcPts val="0"/>
              </a:spcAft>
            </a:pPr>
            <a:r>
              <a:rPr lang="ru-RU" dirty="0">
                <a:ea typeface="Calibri" panose="020F0502020204030204" pitchFamily="34" charset="0"/>
                <a:cs typeface="Times New Roman" panose="02020603050405020304" pitchFamily="18" charset="0"/>
              </a:rPr>
              <a:t>- Порядок информирования работников и порядок взаимодействия с работниками,</a:t>
            </a:r>
          </a:p>
          <a:p>
            <a:pPr algn="just">
              <a:lnSpc>
                <a:spcPct val="107000"/>
              </a:lnSpc>
              <a:spcAft>
                <a:spcPts val="0"/>
              </a:spcAft>
            </a:pPr>
            <a:r>
              <a:rPr lang="ru-RU" dirty="0">
                <a:ea typeface="Calibri" panose="020F0502020204030204" pitchFamily="34" charset="0"/>
                <a:cs typeface="Times New Roman" panose="02020603050405020304" pitchFamily="18" charset="0"/>
              </a:rPr>
              <a:t>- Положение о допуске подрядных организаций к производству работ на территории работодателя, в котором будет указан необходимый перечень документов, представляемых перед допуском к работам и правила организации таких работ,</a:t>
            </a:r>
          </a:p>
          <a:p>
            <a:pPr algn="just">
              <a:lnSpc>
                <a:spcPct val="107000"/>
              </a:lnSpc>
              <a:spcAft>
                <a:spcPts val="0"/>
              </a:spcAft>
            </a:pPr>
            <a:r>
              <a:rPr lang="ru-RU" dirty="0">
                <a:ea typeface="Calibri" panose="020F0502020204030204" pitchFamily="34" charset="0"/>
                <a:cs typeface="Times New Roman" panose="02020603050405020304" pitchFamily="18" charset="0"/>
              </a:rPr>
              <a:t>- Порядок контроля и оценки результативности функционирования СУОТ (например, трехступенчатый контроль).</a:t>
            </a:r>
          </a:p>
          <a:p>
            <a:pPr algn="just">
              <a:lnSpc>
                <a:spcPct val="107000"/>
              </a:lnSpc>
              <a:spcAft>
                <a:spcPts val="0"/>
              </a:spcAft>
            </a:pPr>
            <a:r>
              <a:rPr lang="ru-RU" sz="2000" dirty="0">
                <a:ea typeface="Calibri" panose="020F0502020204030204" pitchFamily="34" charset="0"/>
                <a:cs typeface="Times New Roman" panose="02020603050405020304" pitchFamily="18" charset="0"/>
              </a:rPr>
              <a:t> </a:t>
            </a:r>
          </a:p>
          <a:p>
            <a:endParaRPr lang="ru-RU" sz="2000" dirty="0"/>
          </a:p>
        </p:txBody>
      </p:sp>
    </p:spTree>
    <p:extLst>
      <p:ext uri="{BB962C8B-B14F-4D97-AF65-F5344CB8AC3E}">
        <p14:creationId xmlns:p14="http://schemas.microsoft.com/office/powerpoint/2010/main" val="4073908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8848" y="409401"/>
            <a:ext cx="11783152" cy="4537781"/>
          </a:xfrm>
          <a:prstGeom prst="rect">
            <a:avLst/>
          </a:prstGeom>
          <a:noFill/>
        </p:spPr>
        <p:txBody>
          <a:bodyPr wrap="square" rtlCol="0">
            <a:spAutoFit/>
          </a:bodyPr>
          <a:lstStyle/>
          <a:p>
            <a:pPr algn="just">
              <a:lnSpc>
                <a:spcPct val="107000"/>
              </a:lnSpc>
              <a:spcAft>
                <a:spcPts val="0"/>
              </a:spcAft>
            </a:pPr>
            <a:r>
              <a:rPr lang="ru-RU" b="1" dirty="0">
                <a:ea typeface="Calibri" panose="020F0502020204030204" pitchFamily="34" charset="0"/>
                <a:cs typeface="Times New Roman" panose="02020603050405020304" pitchFamily="18" charset="0"/>
              </a:rPr>
              <a:t>Приказ Минтруда России от 31.01.2022 N 37 "Об утверждении Рекомендаций по структуре службы охраны труда в организации и по численности работников службы охраны труда". Вступает в силу с 01.03.2022</a:t>
            </a:r>
          </a:p>
          <a:p>
            <a:pPr algn="just">
              <a:lnSpc>
                <a:spcPct val="107000"/>
              </a:lnSpc>
              <a:spcAft>
                <a:spcPts val="0"/>
              </a:spcAft>
            </a:pPr>
            <a:r>
              <a:rPr lang="ru-RU" b="1" dirty="0">
                <a:ea typeface="Calibri" panose="020F0502020204030204" pitchFamily="34" charset="0"/>
                <a:cs typeface="Times New Roman" panose="02020603050405020304" pitchFamily="18" charset="0"/>
              </a:rPr>
              <a:t> </a:t>
            </a:r>
          </a:p>
          <a:p>
            <a:pPr algn="just">
              <a:lnSpc>
                <a:spcPct val="107000"/>
              </a:lnSpc>
              <a:spcAft>
                <a:spcPts val="0"/>
              </a:spcAft>
            </a:pPr>
            <a:r>
              <a:rPr lang="ru-RU" dirty="0" smtClean="0">
                <a:ea typeface="Calibri" panose="020F0502020204030204" pitchFamily="34" charset="0"/>
                <a:cs typeface="Times New Roman" panose="02020603050405020304" pitchFamily="18" charset="0"/>
              </a:rPr>
              <a:t>Структуру </a:t>
            </a:r>
            <a:r>
              <a:rPr lang="ru-RU" dirty="0">
                <a:ea typeface="Calibri" panose="020F0502020204030204" pitchFamily="34" charset="0"/>
                <a:cs typeface="Times New Roman" panose="02020603050405020304" pitchFamily="18" charset="0"/>
              </a:rPr>
              <a:t>и численность работников Службы работодателю рекомендуется определять, исходя из возлагаемых на нее задач и функций. Для осуществления выполнения некоторых функций Службы (проведение обучения, инструктажа, семинаров, лекций, выставок) рекомендуется предусматривать организацию кабинета по охране труда и (или) уголка по охране труда, оснащенного необходимым оборудованием и комплектами нормативно-правовых и справочных документов по охране труда.</a:t>
            </a:r>
          </a:p>
          <a:p>
            <a:pPr algn="just">
              <a:lnSpc>
                <a:spcPct val="107000"/>
              </a:lnSpc>
              <a:spcAft>
                <a:spcPts val="0"/>
              </a:spcAft>
            </a:pPr>
            <a:r>
              <a:rPr lang="ru-RU" dirty="0" smtClean="0">
                <a:ea typeface="Calibri" panose="020F0502020204030204" pitchFamily="34" charset="0"/>
                <a:cs typeface="Times New Roman" panose="02020603050405020304" pitchFamily="18" charset="0"/>
              </a:rPr>
              <a:t>дана </a:t>
            </a:r>
            <a:r>
              <a:rPr lang="ru-RU" dirty="0">
                <a:ea typeface="Calibri" panose="020F0502020204030204" pitchFamily="34" charset="0"/>
                <a:cs typeface="Times New Roman" panose="02020603050405020304" pitchFamily="18" charset="0"/>
              </a:rPr>
              <a:t>Методика расчета нормативной численности работников Службы</a:t>
            </a:r>
          </a:p>
          <a:p>
            <a:pPr algn="just">
              <a:lnSpc>
                <a:spcPct val="107000"/>
              </a:lnSpc>
              <a:spcAft>
                <a:spcPts val="0"/>
              </a:spcAft>
            </a:pPr>
            <a:r>
              <a:rPr lang="ru-RU" dirty="0">
                <a:ea typeface="Calibri" panose="020F0502020204030204" pitchFamily="34" charset="0"/>
                <a:cs typeface="Times New Roman" panose="02020603050405020304" pitchFamily="18" charset="0"/>
              </a:rPr>
              <a:t> </a:t>
            </a:r>
            <a:endParaRPr lang="ru-RU" dirty="0" smtClean="0">
              <a:ea typeface="Calibri" panose="020F0502020204030204" pitchFamily="34" charset="0"/>
              <a:cs typeface="Times New Roman" panose="02020603050405020304" pitchFamily="18" charset="0"/>
            </a:endParaRPr>
          </a:p>
          <a:p>
            <a:pPr algn="just">
              <a:lnSpc>
                <a:spcPct val="107000"/>
              </a:lnSpc>
              <a:spcAft>
                <a:spcPts val="0"/>
              </a:spcAft>
            </a:pPr>
            <a:endParaRPr lang="ru-RU" dirty="0">
              <a:ea typeface="Calibri" panose="020F0502020204030204" pitchFamily="34" charset="0"/>
              <a:cs typeface="Times New Roman" panose="02020603050405020304" pitchFamily="18" charset="0"/>
            </a:endParaRPr>
          </a:p>
          <a:p>
            <a:pPr algn="just">
              <a:lnSpc>
                <a:spcPct val="107000"/>
              </a:lnSpc>
              <a:spcAft>
                <a:spcPts val="0"/>
              </a:spcAft>
            </a:pPr>
            <a:endParaRPr lang="ru-RU" dirty="0" smtClean="0">
              <a:ea typeface="Calibri" panose="020F0502020204030204" pitchFamily="34" charset="0"/>
              <a:cs typeface="Times New Roman" panose="02020603050405020304" pitchFamily="18" charset="0"/>
            </a:endParaRPr>
          </a:p>
          <a:p>
            <a:pPr algn="just">
              <a:lnSpc>
                <a:spcPct val="107000"/>
              </a:lnSpc>
              <a:spcAft>
                <a:spcPts val="0"/>
              </a:spcAft>
            </a:pPr>
            <a:endParaRPr lang="ru-RU" dirty="0" smtClean="0">
              <a:ea typeface="Calibri" panose="020F0502020204030204" pitchFamily="34" charset="0"/>
              <a:cs typeface="Times New Roman" panose="02020603050405020304" pitchFamily="18" charset="0"/>
            </a:endParaRPr>
          </a:p>
          <a:p>
            <a:pPr algn="just">
              <a:lnSpc>
                <a:spcPct val="107000"/>
              </a:lnSpc>
              <a:spcAft>
                <a:spcPts val="0"/>
              </a:spcAft>
            </a:pPr>
            <a:endParaRPr lang="ru-RU" dirty="0">
              <a:ea typeface="Calibri" panose="020F0502020204030204" pitchFamily="34" charset="0"/>
              <a:cs typeface="Times New Roman" panose="02020603050405020304" pitchFamily="18" charset="0"/>
            </a:endParaRPr>
          </a:p>
          <a:p>
            <a:pPr algn="just">
              <a:lnSpc>
                <a:spcPct val="107000"/>
              </a:lnSpc>
              <a:spcAft>
                <a:spcPts val="0"/>
              </a:spcAft>
            </a:pPr>
            <a:endParaRPr lang="ru-RU"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64446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8848" y="409401"/>
            <a:ext cx="11783152" cy="6019597"/>
          </a:xfrm>
          <a:prstGeom prst="rect">
            <a:avLst/>
          </a:prstGeom>
          <a:noFill/>
        </p:spPr>
        <p:txBody>
          <a:bodyPr wrap="square" rtlCol="0">
            <a:spAutoFit/>
          </a:bodyPr>
          <a:lstStyle/>
          <a:p>
            <a:pPr algn="just">
              <a:lnSpc>
                <a:spcPct val="107000"/>
              </a:lnSpc>
              <a:spcAft>
                <a:spcPts val="0"/>
              </a:spcAft>
            </a:pPr>
            <a:r>
              <a:rPr lang="ru-RU" b="1" dirty="0">
                <a:ea typeface="Times New Roman" panose="02020603050405020304" pitchFamily="18" charset="0"/>
                <a:cs typeface="Times New Roman" panose="02020603050405020304" pitchFamily="18" charset="0"/>
              </a:rPr>
              <a:t>Приказ Министерства труда и социальной защиты РФ №632н от 15.09.2021 «Об утверждении рекомендаций по учету микроповреждений (микротравм) работников» </a:t>
            </a:r>
            <a:endParaRPr lang="ru-RU" b="1" dirty="0">
              <a:ea typeface="Calibri" panose="020F0502020204030204" pitchFamily="34"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ru-RU" dirty="0" smtClean="0">
                <a:ea typeface="Times New Roman" panose="02020603050405020304" pitchFamily="18" charset="0"/>
                <a:cs typeface="Times New Roman" panose="02020603050405020304" pitchFamily="18" charset="0"/>
              </a:rPr>
              <a:t>учет </a:t>
            </a:r>
            <a:r>
              <a:rPr lang="ru-RU" dirty="0">
                <a:ea typeface="Times New Roman" panose="02020603050405020304" pitchFamily="18" charset="0"/>
                <a:cs typeface="Times New Roman" panose="02020603050405020304" pitchFamily="18" charset="0"/>
              </a:rPr>
              <a:t>микроповреждений (микротравм) работников рекомендуется осуществлять посредством сбора и регистрации информации о микроповреждениях (микротравмах), исходя из специфики своей деятельности, достижений современной науки и наилучших практик, принятых на себя обязательств.</a:t>
            </a:r>
            <a:endParaRPr lang="ru-RU" dirty="0">
              <a:ea typeface="Calibri" panose="020F0502020204030204" pitchFamily="34"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ru-RU" dirty="0" smtClean="0">
                <a:ea typeface="Times New Roman" panose="02020603050405020304" pitchFamily="18" charset="0"/>
                <a:cs typeface="Times New Roman" panose="02020603050405020304" pitchFamily="18" charset="0"/>
              </a:rPr>
              <a:t>рекомендуется </a:t>
            </a:r>
            <a:r>
              <a:rPr lang="ru-RU" dirty="0">
                <a:ea typeface="Times New Roman" panose="02020603050405020304" pitchFamily="18" charset="0"/>
                <a:cs typeface="Times New Roman" panose="02020603050405020304" pitchFamily="18" charset="0"/>
              </a:rPr>
              <a:t>утвердить ЛНА о порядке учета микроповреждений (микротравм) работников, ознакомить работников с порядком учета и с действиями при получении микроповреждений (микротравм).</a:t>
            </a:r>
            <a:endParaRPr lang="ru-RU" dirty="0">
              <a:ea typeface="Calibri" panose="020F0502020204030204" pitchFamily="34"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ru-RU" dirty="0" smtClean="0">
                <a:ea typeface="Times New Roman" panose="02020603050405020304" pitchFamily="18" charset="0"/>
                <a:cs typeface="Times New Roman" panose="02020603050405020304" pitchFamily="18" charset="0"/>
              </a:rPr>
              <a:t>рекомендуется </a:t>
            </a:r>
            <a:r>
              <a:rPr lang="ru-RU" dirty="0">
                <a:ea typeface="Times New Roman" panose="02020603050405020304" pitchFamily="18" charset="0"/>
                <a:cs typeface="Times New Roman" panose="02020603050405020304" pitchFamily="18" charset="0"/>
              </a:rPr>
              <a:t>рассматривать обстоятельства, выявлять причины, фиксировать результаты в Справке о рассмотрении обстоятельств и причин, регистрировать в Журнале учета микроповреждений (микротравм) (рекомендуемые образцы в документе имеются). Рекомендуемый срок хранения Справки и Журнала не менее 1 года</a:t>
            </a:r>
            <a:r>
              <a:rPr lang="ru-RU" dirty="0" smtClean="0">
                <a:ea typeface="Times New Roman" panose="02020603050405020304" pitchFamily="18" charset="0"/>
                <a:cs typeface="Times New Roman" panose="02020603050405020304" pitchFamily="18" charset="0"/>
              </a:rPr>
              <a:t>.</a:t>
            </a:r>
          </a:p>
          <a:p>
            <a:pPr marL="285750" indent="-285750" algn="just">
              <a:lnSpc>
                <a:spcPct val="107000"/>
              </a:lnSpc>
              <a:spcAft>
                <a:spcPts val="0"/>
              </a:spcAft>
              <a:buFont typeface="Arial" panose="020B0604020202020204" pitchFamily="34" charset="0"/>
              <a:buChar char="•"/>
            </a:pPr>
            <a:r>
              <a:rPr lang="ru-RU" dirty="0" smtClean="0">
                <a:ea typeface="Times New Roman" panose="02020603050405020304" pitchFamily="18" charset="0"/>
                <a:cs typeface="Times New Roman" panose="02020603050405020304" pitchFamily="18" charset="0"/>
              </a:rPr>
              <a:t> </a:t>
            </a:r>
            <a:r>
              <a:rPr lang="ru-RU" dirty="0">
                <a:ea typeface="Times New Roman" panose="02020603050405020304" pitchFamily="18" charset="0"/>
                <a:cs typeface="Times New Roman" panose="02020603050405020304" pitchFamily="18" charset="0"/>
              </a:rPr>
              <a:t>Основанием для регистрации микроповреждений (микротравм) и рассмотрение обстоятельств и причин – обращение пострадавшего к своему непосредственному или вышестоящему руководителю, работодателю.</a:t>
            </a:r>
            <a:endParaRPr lang="ru-RU" dirty="0">
              <a:ea typeface="Calibri" panose="020F0502020204030204" pitchFamily="34"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ru-RU" dirty="0" smtClean="0">
                <a:ea typeface="Times New Roman" panose="02020603050405020304" pitchFamily="18" charset="0"/>
                <a:cs typeface="Times New Roman" panose="02020603050405020304" pitchFamily="18" charset="0"/>
              </a:rPr>
              <a:t>Рекомендуемые </a:t>
            </a:r>
            <a:r>
              <a:rPr lang="ru-RU" dirty="0">
                <a:ea typeface="Times New Roman" panose="02020603050405020304" pitchFamily="18" charset="0"/>
                <a:cs typeface="Times New Roman" panose="02020603050405020304" pitchFamily="18" charset="0"/>
              </a:rPr>
              <a:t>сроки рассмотрения обстоятельств и причин – до 3 календарных дней (могут быть продлены, но не более, чем на 2 календарных дня).</a:t>
            </a:r>
            <a:endParaRPr lang="ru-RU" dirty="0">
              <a:ea typeface="Calibri" panose="020F0502020204030204" pitchFamily="34"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ru-RU" dirty="0" smtClean="0">
                <a:ea typeface="Times New Roman" panose="02020603050405020304" pitchFamily="18" charset="0"/>
                <a:cs typeface="Times New Roman" panose="02020603050405020304" pitchFamily="18" charset="0"/>
              </a:rPr>
              <a:t>Рекомендуется </a:t>
            </a:r>
            <a:r>
              <a:rPr lang="ru-RU" dirty="0">
                <a:ea typeface="Times New Roman" panose="02020603050405020304" pitchFamily="18" charset="0"/>
                <a:cs typeface="Times New Roman" panose="02020603050405020304" pitchFamily="18" charset="0"/>
              </a:rPr>
              <a:t>запросить объяснения пострадавшего, осмотреть место происшествия. При необходимости – опросить очевидцев, непосредственного руководителя. По результатам составляется Справка</a:t>
            </a:r>
            <a:r>
              <a:rPr lang="ru-RU" dirty="0" smtClean="0">
                <a:ea typeface="Times New Roman" panose="02020603050405020304" pitchFamily="18" charset="0"/>
                <a:cs typeface="Times New Roman" panose="02020603050405020304" pitchFamily="18" charset="0"/>
              </a:rPr>
              <a:t>.</a:t>
            </a:r>
          </a:p>
          <a:p>
            <a:pPr marL="285750" indent="-285750" algn="just">
              <a:lnSpc>
                <a:spcPct val="107000"/>
              </a:lnSpc>
              <a:spcAft>
                <a:spcPts val="0"/>
              </a:spcAft>
              <a:buFont typeface="Arial" panose="020B0604020202020204" pitchFamily="34" charset="0"/>
              <a:buChar char="•"/>
            </a:pPr>
            <a:r>
              <a:rPr lang="ru-RU" dirty="0" smtClean="0">
                <a:ea typeface="Times New Roman" panose="02020603050405020304" pitchFamily="18" charset="0"/>
                <a:cs typeface="Times New Roman" panose="02020603050405020304" pitchFamily="18" charset="0"/>
              </a:rPr>
              <a:t> </a:t>
            </a:r>
            <a:r>
              <a:rPr lang="ru-RU" dirty="0">
                <a:ea typeface="Times New Roman" panose="02020603050405020304" pitchFamily="18" charset="0"/>
                <a:cs typeface="Times New Roman" panose="02020603050405020304" pitchFamily="18" charset="0"/>
              </a:rPr>
              <a:t>В Журнале регистрируются сведения о работнике, микроповреждении (микротравме), а также о мероприятиях по устранению причин. </a:t>
            </a:r>
            <a:endParaRPr lang="ru-RU" dirty="0">
              <a:ea typeface="Calibri" panose="020F0502020204030204" pitchFamily="34" charset="0"/>
              <a:cs typeface="Times New Roman" panose="02020603050405020304" pitchFamily="18" charset="0"/>
            </a:endParaRPr>
          </a:p>
          <a:p>
            <a:pPr algn="just">
              <a:lnSpc>
                <a:spcPct val="107000"/>
              </a:lnSpc>
              <a:spcAft>
                <a:spcPts val="0"/>
              </a:spcAft>
            </a:pPr>
            <a:r>
              <a:rPr lang="ru-RU" dirty="0">
                <a:ea typeface="Times New Roman" panose="02020603050405020304" pitchFamily="18" charset="0"/>
                <a:cs typeface="Times New Roman" panose="02020603050405020304" pitchFamily="18" charset="0"/>
              </a:rPr>
              <a:t> </a:t>
            </a:r>
            <a:endParaRPr lang="ru-RU"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595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8264" y="909047"/>
            <a:ext cx="11883736" cy="4401205"/>
          </a:xfrm>
          <a:prstGeom prst="rect">
            <a:avLst/>
          </a:prstGeom>
          <a:noFill/>
        </p:spPr>
        <p:txBody>
          <a:bodyPr wrap="square" rtlCol="0">
            <a:spAutoFit/>
          </a:bodyPr>
          <a:lstStyle/>
          <a:p>
            <a:r>
              <a:rPr lang="ru-RU" sz="2000" b="1" dirty="0">
                <a:solidFill>
                  <a:prstClr val="black"/>
                </a:solidFill>
              </a:rPr>
              <a:t>Приняты поправки в раздел "Охрана труда" ТК РФ</a:t>
            </a:r>
          </a:p>
          <a:p>
            <a:pPr marL="342900" indent="-342900">
              <a:buFont typeface="Arial" panose="020B0604020202020204" pitchFamily="34" charset="0"/>
              <a:buChar char="•"/>
            </a:pPr>
            <a:r>
              <a:rPr lang="ru-RU" sz="2000" dirty="0">
                <a:solidFill>
                  <a:prstClr val="black"/>
                </a:solidFill>
              </a:rPr>
              <a:t>(Федеральный закон от 2 июля 2021 N 311-ФЗ) Закон вступает в силу 1 марта 2022 г.</a:t>
            </a:r>
          </a:p>
          <a:p>
            <a:pPr marL="342900" indent="-342900">
              <a:buFont typeface="Arial" panose="020B0604020202020204" pitchFamily="34" charset="0"/>
              <a:buChar char="•"/>
            </a:pPr>
            <a:r>
              <a:rPr lang="ru-RU" sz="2000" dirty="0">
                <a:solidFill>
                  <a:prstClr val="black"/>
                </a:solidFill>
              </a:rPr>
              <a:t>Новым законом в ТК РФ вводится понятие "опасность", формулируются основные принципы обеспечения безопасных условий труда</a:t>
            </a:r>
            <a:r>
              <a:rPr lang="ru-RU" sz="2000" dirty="0" smtClean="0">
                <a:solidFill>
                  <a:prstClr val="black"/>
                </a:solidFill>
              </a:rPr>
              <a:t>.</a:t>
            </a:r>
          </a:p>
          <a:p>
            <a:pPr marL="342900" indent="-342900">
              <a:buFont typeface="Arial" panose="020B0604020202020204" pitchFamily="34" charset="0"/>
              <a:buChar char="•"/>
            </a:pPr>
            <a:r>
              <a:rPr lang="ru-RU" sz="2000" dirty="0">
                <a:solidFill>
                  <a:prstClr val="black"/>
                </a:solidFill>
              </a:rPr>
              <a:t>Определены направления государственной политики в области охраны </a:t>
            </a:r>
            <a:r>
              <a:rPr lang="ru-RU" sz="2000" dirty="0" smtClean="0">
                <a:solidFill>
                  <a:prstClr val="black"/>
                </a:solidFill>
              </a:rPr>
              <a:t>труда</a:t>
            </a:r>
          </a:p>
          <a:p>
            <a:pPr marL="342900" indent="-342900">
              <a:buFont typeface="Arial" panose="020B0604020202020204" pitchFamily="34" charset="0"/>
              <a:buChar char="•"/>
            </a:pPr>
            <a:r>
              <a:rPr lang="ru-RU" sz="2000" dirty="0" smtClean="0">
                <a:solidFill>
                  <a:prstClr val="black"/>
                </a:solidFill>
              </a:rPr>
              <a:t> </a:t>
            </a:r>
            <a:r>
              <a:rPr lang="ru-RU" sz="2000" dirty="0">
                <a:solidFill>
                  <a:prstClr val="black"/>
                </a:solidFill>
              </a:rPr>
              <a:t>Обозначены пределы компетенции Правительства РФ, федеральных органов власти, органов власти субъектов РФ касательно их участия в </a:t>
            </a:r>
            <a:r>
              <a:rPr lang="ru-RU" sz="2000" dirty="0" err="1" smtClean="0">
                <a:solidFill>
                  <a:prstClr val="black"/>
                </a:solidFill>
              </a:rPr>
              <a:t>гос.управлении</a:t>
            </a:r>
            <a:r>
              <a:rPr lang="ru-RU" sz="2000" dirty="0" smtClean="0">
                <a:solidFill>
                  <a:prstClr val="black"/>
                </a:solidFill>
              </a:rPr>
              <a:t> </a:t>
            </a:r>
            <a:r>
              <a:rPr lang="ru-RU" sz="2000" dirty="0">
                <a:solidFill>
                  <a:prstClr val="black"/>
                </a:solidFill>
              </a:rPr>
              <a:t>охраной труда. </a:t>
            </a:r>
            <a:endParaRPr lang="ru-RU" sz="2000" dirty="0" smtClean="0">
              <a:solidFill>
                <a:prstClr val="black"/>
              </a:solidFill>
            </a:endParaRPr>
          </a:p>
          <a:p>
            <a:pPr marL="342900" indent="-342900">
              <a:buFont typeface="Arial" panose="020B0604020202020204" pitchFamily="34" charset="0"/>
              <a:buChar char="•"/>
            </a:pPr>
            <a:r>
              <a:rPr lang="ru-RU" sz="2000" dirty="0" smtClean="0">
                <a:solidFill>
                  <a:prstClr val="black"/>
                </a:solidFill>
              </a:rPr>
              <a:t>Определены государственные </a:t>
            </a:r>
            <a:r>
              <a:rPr lang="ru-RU" sz="2000" dirty="0">
                <a:solidFill>
                  <a:prstClr val="black"/>
                </a:solidFill>
              </a:rPr>
              <a:t>нормативные требования охраны труда и национальные стандарты безопасности </a:t>
            </a:r>
            <a:r>
              <a:rPr lang="ru-RU" sz="2000" dirty="0" smtClean="0">
                <a:solidFill>
                  <a:prstClr val="black"/>
                </a:solidFill>
              </a:rPr>
              <a:t>труда</a:t>
            </a:r>
          </a:p>
          <a:p>
            <a:pPr marL="342900" indent="-342900">
              <a:buFont typeface="Arial" panose="020B0604020202020204" pitchFamily="34" charset="0"/>
              <a:buChar char="•"/>
            </a:pPr>
            <a:r>
              <a:rPr lang="ru-RU" sz="2000" dirty="0" smtClean="0">
                <a:solidFill>
                  <a:prstClr val="black"/>
                </a:solidFill>
              </a:rPr>
              <a:t>Прописано, как осуществляется государственная </a:t>
            </a:r>
            <a:r>
              <a:rPr lang="ru-RU" sz="2000" dirty="0">
                <a:solidFill>
                  <a:prstClr val="black"/>
                </a:solidFill>
              </a:rPr>
              <a:t>экспертиза условий труда</a:t>
            </a:r>
            <a:endParaRPr lang="ru-RU" sz="2000" dirty="0" smtClean="0">
              <a:solidFill>
                <a:prstClr val="black"/>
              </a:solidFill>
            </a:endParaRPr>
          </a:p>
          <a:p>
            <a:pPr marL="342900" indent="-342900">
              <a:buFont typeface="Arial" panose="020B0604020202020204" pitchFamily="34" charset="0"/>
              <a:buChar char="•"/>
            </a:pPr>
            <a:r>
              <a:rPr lang="ru-RU" sz="2000" dirty="0" smtClean="0">
                <a:solidFill>
                  <a:prstClr val="black"/>
                </a:solidFill>
              </a:rPr>
              <a:t>Установлены </a:t>
            </a:r>
            <a:r>
              <a:rPr lang="ru-RU" sz="2000" dirty="0">
                <a:solidFill>
                  <a:prstClr val="black"/>
                </a:solidFill>
              </a:rPr>
              <a:t>требования к соответствию зданий, сооружений, оборудования, технологических процессов и материалов государственным нормативным требованиям охраны труда.</a:t>
            </a:r>
          </a:p>
          <a:p>
            <a:pPr marL="342900" indent="-342900">
              <a:buFont typeface="Arial" panose="020B0604020202020204" pitchFamily="34" charset="0"/>
              <a:buChar char="•"/>
            </a:pPr>
            <a:r>
              <a:rPr lang="ru-RU" sz="2000" dirty="0" smtClean="0">
                <a:solidFill>
                  <a:prstClr val="black"/>
                </a:solidFill>
              </a:rPr>
              <a:t>Подробно регламентированы права и обязанности </a:t>
            </a:r>
            <a:r>
              <a:rPr lang="ru-RU" sz="2000" dirty="0">
                <a:solidFill>
                  <a:prstClr val="black"/>
                </a:solidFill>
              </a:rPr>
              <a:t>работодателя и работника в сфере охраны труда</a:t>
            </a:r>
            <a:r>
              <a:rPr lang="ru-RU" sz="2000" dirty="0" smtClean="0">
                <a:solidFill>
                  <a:prstClr val="black"/>
                </a:solidFill>
              </a:rPr>
              <a:t>.</a:t>
            </a:r>
          </a:p>
          <a:p>
            <a:endParaRPr lang="ru-RU" sz="2000" dirty="0">
              <a:solidFill>
                <a:prstClr val="black"/>
              </a:solidFill>
            </a:endParaRPr>
          </a:p>
        </p:txBody>
      </p:sp>
    </p:spTree>
    <p:extLst>
      <p:ext uri="{BB962C8B-B14F-4D97-AF65-F5344CB8AC3E}">
        <p14:creationId xmlns:p14="http://schemas.microsoft.com/office/powerpoint/2010/main" val="31682137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6616" y="182156"/>
            <a:ext cx="11466576" cy="7014228"/>
          </a:xfrm>
          <a:prstGeom prst="rect">
            <a:avLst/>
          </a:prstGeom>
          <a:noFill/>
        </p:spPr>
        <p:txBody>
          <a:bodyPr wrap="square" rtlCol="0">
            <a:spAutoFit/>
          </a:bodyPr>
          <a:lstStyle/>
          <a:p>
            <a:endParaRPr lang="ru-RU" sz="2000" dirty="0">
              <a:solidFill>
                <a:prstClr val="black"/>
              </a:solidFill>
            </a:endParaRPr>
          </a:p>
          <a:p>
            <a:pPr marL="4233"/>
            <a:endParaRPr lang="ru-RU" sz="2000" b="1" dirty="0">
              <a:solidFill>
                <a:prstClr val="black"/>
              </a:solidFill>
              <a:cs typeface="Arial" panose="020B0604020202020204" pitchFamily="34" charset="0"/>
            </a:endParaRPr>
          </a:p>
          <a:p>
            <a:pPr marL="4233"/>
            <a:r>
              <a:rPr lang="ru-RU" sz="2000" b="1" dirty="0">
                <a:solidFill>
                  <a:prstClr val="black"/>
                </a:solidFill>
                <a:cs typeface="Arial" panose="020B0604020202020204" pitchFamily="34" charset="0"/>
              </a:rPr>
              <a:t>Утвердили нормы нагрузок для женщин при подъеме и перемещении тяжестей вручную</a:t>
            </a:r>
          </a:p>
          <a:p>
            <a:pPr marL="4233"/>
            <a:r>
              <a:rPr lang="ru-RU" sz="2000" dirty="0">
                <a:solidFill>
                  <a:prstClr val="black"/>
                </a:solidFill>
                <a:cs typeface="Arial" panose="020B0604020202020204" pitchFamily="34" charset="0"/>
              </a:rPr>
              <a:t>С 1 марта 2022 года действуют новые предельно допустимые нормы нагрузок для женщин. Поднимать и перемещать (как и сейчас) разрешается: - до 10 кг - не более 2 раз в час при чередовании с другой работой; - до 7 кг - постоянно в течение смены. Ввели правило: разово можно поднимать максимум 15 кг. Масса груза, перемещаемого в течение часа, в сумме не должна превышать 350 кг при подъеме с рабочей поверхности и 175 кг - с пола.</a:t>
            </a:r>
          </a:p>
          <a:p>
            <a:pPr marL="4233"/>
            <a:r>
              <a:rPr lang="ru-RU" sz="2000" dirty="0">
                <a:solidFill>
                  <a:prstClr val="black"/>
                </a:solidFill>
                <a:cs typeface="Arial" panose="020B0604020202020204" pitchFamily="34" charset="0"/>
              </a:rPr>
              <a:t>(Приказ Минтруда России от 14.09.2021 N 629н</a:t>
            </a:r>
            <a:r>
              <a:rPr lang="ru-RU" sz="2000" dirty="0" smtClean="0">
                <a:solidFill>
                  <a:prstClr val="black"/>
                </a:solidFill>
                <a:cs typeface="Arial" panose="020B0604020202020204" pitchFamily="34" charset="0"/>
              </a:rPr>
              <a:t>)</a:t>
            </a:r>
          </a:p>
          <a:p>
            <a:pPr marL="4233"/>
            <a:endParaRPr lang="ru-RU" sz="2000" dirty="0">
              <a:solidFill>
                <a:prstClr val="black"/>
              </a:solidFill>
              <a:cs typeface="Arial" panose="020B0604020202020204" pitchFamily="34" charset="0"/>
            </a:endParaRPr>
          </a:p>
          <a:p>
            <a:pPr algn="just">
              <a:lnSpc>
                <a:spcPct val="107000"/>
              </a:lnSpc>
              <a:spcAft>
                <a:spcPts val="0"/>
              </a:spcAft>
            </a:pPr>
            <a:r>
              <a:rPr lang="ru-RU" sz="2000" b="1" dirty="0">
                <a:ea typeface="Times New Roman" panose="02020603050405020304" pitchFamily="18" charset="0"/>
                <a:cs typeface="Times New Roman" panose="02020603050405020304" pitchFamily="18" charset="0"/>
              </a:rPr>
              <a:t>Приказ №313н от 13.05.2021 «О внесение изменений в Приказ №512н от 18.07.2019 «Об утверждении перечня производств, работ и должностей с вредными и (или) опасными условиями труда, на которых ограничивается применение труда женщин»</a:t>
            </a:r>
            <a:endParaRPr lang="ru-RU" sz="2000" b="1" dirty="0">
              <a:ea typeface="Calibri" panose="020F0502020204030204" pitchFamily="34" charset="0"/>
              <a:cs typeface="Times New Roman" panose="02020603050405020304" pitchFamily="18" charset="0"/>
            </a:endParaRPr>
          </a:p>
          <a:p>
            <a:pPr algn="just">
              <a:lnSpc>
                <a:spcPct val="107000"/>
              </a:lnSpc>
              <a:spcAft>
                <a:spcPts val="0"/>
              </a:spcAft>
            </a:pPr>
            <a:endParaRPr lang="ru-RU" sz="2000" dirty="0">
              <a:ea typeface="Times New Roman" panose="02020603050405020304" pitchFamily="18" charset="0"/>
              <a:cs typeface="Times New Roman" panose="02020603050405020304" pitchFamily="18" charset="0"/>
            </a:endParaRPr>
          </a:p>
          <a:p>
            <a:pPr algn="just">
              <a:lnSpc>
                <a:spcPct val="107000"/>
              </a:lnSpc>
              <a:spcAft>
                <a:spcPts val="0"/>
              </a:spcAft>
            </a:pPr>
            <a:r>
              <a:rPr lang="ru-RU" sz="2000" dirty="0" smtClean="0">
                <a:ea typeface="Times New Roman" panose="02020603050405020304" pitchFamily="18" charset="0"/>
                <a:cs typeface="Times New Roman" panose="02020603050405020304" pitchFamily="18" charset="0"/>
              </a:rPr>
              <a:t>добавлены </a:t>
            </a:r>
            <a:r>
              <a:rPr lang="ru-RU" sz="2000" dirty="0">
                <a:ea typeface="Times New Roman" panose="02020603050405020304" pitchFamily="18" charset="0"/>
                <a:cs typeface="Times New Roman" panose="02020603050405020304" pitchFamily="18" charset="0"/>
              </a:rPr>
              <a:t>профессии в перечень в раздел Металлообработка (п.19), в раздел Добыча нефти и газа (п.37), уделены некоторые профессии из раздела Производство, ремонт и обслуживание летательных аппаратов (п.57 «б»)</a:t>
            </a:r>
            <a:endParaRPr lang="ru-RU" sz="2000" dirty="0">
              <a:ea typeface="Calibri" panose="020F0502020204030204" pitchFamily="34" charset="0"/>
              <a:cs typeface="Times New Roman" panose="02020603050405020304" pitchFamily="18" charset="0"/>
            </a:endParaRPr>
          </a:p>
          <a:p>
            <a:pPr marL="4233"/>
            <a:endParaRPr lang="ru-RU" sz="2000" dirty="0">
              <a:cs typeface="Arial" panose="020B0604020202020204" pitchFamily="34" charset="0"/>
            </a:endParaRPr>
          </a:p>
          <a:p>
            <a:endParaRPr lang="ru-RU" sz="2000" dirty="0"/>
          </a:p>
          <a:p>
            <a:endParaRPr lang="ru-RU" sz="2000" dirty="0">
              <a:solidFill>
                <a:prstClr val="black"/>
              </a:solidFill>
            </a:endParaRPr>
          </a:p>
          <a:p>
            <a:endParaRPr lang="ru-RU" sz="2000" dirty="0">
              <a:solidFill>
                <a:prstClr val="black"/>
              </a:solidFill>
            </a:endParaRPr>
          </a:p>
          <a:p>
            <a:endParaRPr lang="ru-RU" sz="2000" dirty="0">
              <a:solidFill>
                <a:prstClr val="black"/>
              </a:solidFill>
            </a:endParaRPr>
          </a:p>
        </p:txBody>
      </p:sp>
    </p:spTree>
    <p:extLst>
      <p:ext uri="{BB962C8B-B14F-4D97-AF65-F5344CB8AC3E}">
        <p14:creationId xmlns:p14="http://schemas.microsoft.com/office/powerpoint/2010/main" val="695209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8848" y="409401"/>
            <a:ext cx="11783152" cy="5940088"/>
          </a:xfrm>
          <a:prstGeom prst="rect">
            <a:avLst/>
          </a:prstGeom>
          <a:noFill/>
        </p:spPr>
        <p:txBody>
          <a:bodyPr wrap="square" rtlCol="0">
            <a:spAutoFit/>
          </a:bodyPr>
          <a:lstStyle/>
          <a:p>
            <a:r>
              <a:rPr lang="ru-RU" sz="2000" b="1" dirty="0"/>
              <a:t>Установили порядок оценки деятельности организаций в области охраны труда</a:t>
            </a:r>
          </a:p>
          <a:p>
            <a:r>
              <a:rPr lang="ru-RU" sz="2000" dirty="0"/>
              <a:t>Ежегодно станут проводить всероссийские рейтинги организаций крупного, а также среднего и малого бизнеса в области охраны труда. Таким образом оценят эффективность функционирования систем управления охраной труда по результатам работы за предыдущий календарный год и выявят организации, которые добились лучших показателей. Те, кто войдет в ТОП-3 рейтингов, получат медали, дипломы, а также другие поощрения на усмотрение конкурсной комиссии. Участие во всероссийских рейтингах добровольное. Для доступа необходимо зарегистрироваться.</a:t>
            </a:r>
          </a:p>
          <a:p>
            <a:r>
              <a:rPr lang="ru-RU" sz="2000" dirty="0"/>
              <a:t>(Приказы Минтруда России от 22.11.2021 N 817; от 22.11.2021 N 818; Письмо Минтруда России от 24.11.2021 N 15-1/В-4624</a:t>
            </a:r>
            <a:r>
              <a:rPr lang="ru-RU" sz="2000" dirty="0" smtClean="0"/>
              <a:t>)</a:t>
            </a:r>
          </a:p>
          <a:p>
            <a:endParaRPr lang="ru-RU" sz="2000" dirty="0" smtClean="0">
              <a:solidFill>
                <a:srgbClr val="000000"/>
              </a:solidFill>
              <a:latin typeface="Times New Roman" panose="02020603050405020304" pitchFamily="18" charset="0"/>
            </a:endParaRPr>
          </a:p>
          <a:p>
            <a:pPr lvl="0"/>
            <a:r>
              <a:rPr lang="ru-RU" sz="2000" b="1" dirty="0" smtClean="0">
                <a:solidFill>
                  <a:prstClr val="black"/>
                </a:solidFill>
              </a:rPr>
              <a:t>Приказом </a:t>
            </a:r>
            <a:r>
              <a:rPr lang="ru-RU" sz="2000" b="1" dirty="0">
                <a:solidFill>
                  <a:prstClr val="black"/>
                </a:solidFill>
              </a:rPr>
              <a:t>Минтруда РФ 29.10.2021 № 775н утверждён новый порядок проведения государственной экспертизы условий труда, который начнёт действовать с 1 марта 2022 года.</a:t>
            </a:r>
          </a:p>
          <a:p>
            <a:pPr lvl="0"/>
            <a:r>
              <a:rPr lang="ru-RU" sz="2000" dirty="0" smtClean="0">
                <a:solidFill>
                  <a:prstClr val="black"/>
                </a:solidFill>
              </a:rPr>
              <a:t>Данная </a:t>
            </a:r>
            <a:r>
              <a:rPr lang="ru-RU" sz="2000" dirty="0">
                <a:solidFill>
                  <a:prstClr val="black"/>
                </a:solidFill>
              </a:rPr>
              <a:t>процедура осуществляется в целях оценки качества проведения специальной оценки условий труда (СОУТ), предоставления работникам, занятых во вредных и опасных условиях труда, положенных гарантий и компенсаций</a:t>
            </a:r>
            <a:r>
              <a:rPr lang="ru-RU" sz="2000" dirty="0" smtClean="0">
                <a:solidFill>
                  <a:prstClr val="black"/>
                </a:solidFill>
              </a:rPr>
              <a:t>.</a:t>
            </a:r>
            <a:endParaRPr lang="ru-RU" sz="2000" dirty="0">
              <a:solidFill>
                <a:prstClr val="black"/>
              </a:solidFill>
            </a:endParaRPr>
          </a:p>
          <a:p>
            <a:pPr lvl="0"/>
            <a:r>
              <a:rPr lang="ru-RU" sz="2000" dirty="0">
                <a:solidFill>
                  <a:prstClr val="black"/>
                </a:solidFill>
              </a:rPr>
              <a:t>Основанием для проведения экспертизы служат заявления органов власти, комиссий по расследованию несчастных случаев, профсоюзов, работодателей и работников, их объединений</a:t>
            </a:r>
            <a:r>
              <a:rPr lang="ru-RU" sz="2000" dirty="0" smtClean="0">
                <a:solidFill>
                  <a:prstClr val="black"/>
                </a:solidFill>
              </a:rPr>
              <a:t>. В </a:t>
            </a:r>
            <a:r>
              <a:rPr lang="ru-RU" sz="2000" dirty="0">
                <a:solidFill>
                  <a:prstClr val="black"/>
                </a:solidFill>
              </a:rPr>
              <a:t>документе прописаны порядок подачи заявления о проведении </a:t>
            </a:r>
            <a:r>
              <a:rPr lang="ru-RU" sz="2000" dirty="0" err="1">
                <a:solidFill>
                  <a:prstClr val="black"/>
                </a:solidFill>
              </a:rPr>
              <a:t>госэкспертизы</a:t>
            </a:r>
            <a:r>
              <a:rPr lang="ru-RU" sz="2000" dirty="0">
                <a:solidFill>
                  <a:prstClr val="black"/>
                </a:solidFill>
              </a:rPr>
              <a:t>, сроки её проведения, сама процедура, оформление результатов, рассмотрение разногласий</a:t>
            </a:r>
            <a:r>
              <a:rPr lang="ru-RU" sz="2000" b="1" dirty="0">
                <a:solidFill>
                  <a:prstClr val="black"/>
                </a:solidFill>
              </a:rPr>
              <a:t>.</a:t>
            </a:r>
            <a:endParaRPr lang="ru-RU" sz="2000" b="1" dirty="0" smtClean="0">
              <a:solidFill>
                <a:prstClr val="black"/>
              </a:solidFill>
            </a:endParaRPr>
          </a:p>
        </p:txBody>
      </p:sp>
    </p:spTree>
    <p:extLst>
      <p:ext uri="{BB962C8B-B14F-4D97-AF65-F5344CB8AC3E}">
        <p14:creationId xmlns:p14="http://schemas.microsoft.com/office/powerpoint/2010/main" val="176520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3783" y="261179"/>
            <a:ext cx="11883736" cy="5940088"/>
          </a:xfrm>
          <a:prstGeom prst="rect">
            <a:avLst/>
          </a:prstGeom>
          <a:noFill/>
        </p:spPr>
        <p:txBody>
          <a:bodyPr wrap="square" rtlCol="0">
            <a:spAutoFit/>
          </a:bodyPr>
          <a:lstStyle/>
          <a:p>
            <a:endParaRPr lang="ru-RU" sz="2000" dirty="0">
              <a:solidFill>
                <a:prstClr val="black">
                  <a:lumMod val="85000"/>
                  <a:lumOff val="15000"/>
                </a:prstClr>
              </a:solidFill>
            </a:endParaRPr>
          </a:p>
          <a:p>
            <a:pPr lvl="0"/>
            <a:r>
              <a:rPr lang="ru-RU" sz="2000" b="1" dirty="0">
                <a:solidFill>
                  <a:prstClr val="black"/>
                </a:solidFill>
              </a:rPr>
              <a:t>С 01.03.2022 введена новая форма декларации соответствия условий труда государственным нормативным требованиям охраны труда</a:t>
            </a:r>
          </a:p>
          <a:p>
            <a:pPr lvl="0"/>
            <a:r>
              <a:rPr lang="ru-RU" sz="2000" dirty="0">
                <a:solidFill>
                  <a:prstClr val="black"/>
                </a:solidFill>
              </a:rPr>
              <a:t>Закреплены:</a:t>
            </a:r>
          </a:p>
          <a:p>
            <a:pPr marL="342900" lvl="0" indent="-342900">
              <a:buFontTx/>
              <a:buChar char="-"/>
            </a:pPr>
            <a:r>
              <a:rPr lang="ru-RU" sz="2000" dirty="0">
                <a:solidFill>
                  <a:prstClr val="black"/>
                </a:solidFill>
              </a:rPr>
              <a:t>порядок подачи декларации;</a:t>
            </a:r>
          </a:p>
          <a:p>
            <a:pPr marL="342900" lvl="0" indent="-342900">
              <a:buFontTx/>
              <a:buChar char="-"/>
            </a:pPr>
            <a:r>
              <a:rPr lang="ru-RU" sz="2000" dirty="0">
                <a:solidFill>
                  <a:prstClr val="black"/>
                </a:solidFill>
              </a:rPr>
              <a:t>порядок формирования и ведения реестра деклараций.</a:t>
            </a:r>
          </a:p>
          <a:p>
            <a:pPr lvl="0"/>
            <a:r>
              <a:rPr lang="ru-RU" sz="2000" dirty="0">
                <a:solidFill>
                  <a:prstClr val="black"/>
                </a:solidFill>
              </a:rPr>
              <a:t>(Приказ Министерства труда и социальной защиты Российской Федерации № 406н от 17.06.2021)</a:t>
            </a:r>
          </a:p>
          <a:p>
            <a:endParaRPr lang="ru-RU" sz="2000" b="1" dirty="0" smtClean="0">
              <a:solidFill>
                <a:prstClr val="black">
                  <a:lumMod val="85000"/>
                  <a:lumOff val="15000"/>
                </a:prstClr>
              </a:solidFill>
            </a:endParaRPr>
          </a:p>
          <a:p>
            <a:r>
              <a:rPr lang="ru-RU" sz="2000" b="1" dirty="0" smtClean="0">
                <a:solidFill>
                  <a:prstClr val="black">
                    <a:lumMod val="85000"/>
                    <a:lumOff val="15000"/>
                  </a:prstClr>
                </a:solidFill>
              </a:rPr>
              <a:t>Декларация </a:t>
            </a:r>
            <a:r>
              <a:rPr lang="ru-RU" sz="2000" b="1" dirty="0">
                <a:solidFill>
                  <a:prstClr val="black">
                    <a:lumMod val="85000"/>
                    <a:lumOff val="15000"/>
                  </a:prstClr>
                </a:solidFill>
              </a:rPr>
              <a:t>соответствия условий труда государственным нормативным требованиям охраны труда с 30.12.2020:</a:t>
            </a:r>
          </a:p>
          <a:p>
            <a:r>
              <a:rPr lang="ru-RU" sz="2000" dirty="0">
                <a:solidFill>
                  <a:prstClr val="black">
                    <a:lumMod val="85000"/>
                    <a:lumOff val="15000"/>
                  </a:prstClr>
                </a:solidFill>
              </a:rPr>
              <a:t>(Федеральный закон от 30.12.2020 N 503-ФЗ)</a:t>
            </a:r>
          </a:p>
          <a:p>
            <a:pPr marL="342900" indent="-342900">
              <a:buFont typeface="Arial" panose="020B0604020202020204" pitchFamily="34" charset="0"/>
              <a:buChar char="•"/>
            </a:pPr>
            <a:r>
              <a:rPr lang="ru-RU" sz="2000" dirty="0">
                <a:solidFill>
                  <a:prstClr val="black">
                    <a:lumMod val="85000"/>
                    <a:lumOff val="15000"/>
                  </a:prstClr>
                </a:solidFill>
              </a:rPr>
              <a:t>будет действовать бессрочно в случае сохранения условий труда на соответствующем рабочем месте; </a:t>
            </a:r>
          </a:p>
          <a:p>
            <a:pPr marL="342900" indent="-342900">
              <a:buFont typeface="Arial" panose="020B0604020202020204" pitchFamily="34" charset="0"/>
              <a:buChar char="•"/>
            </a:pPr>
            <a:r>
              <a:rPr lang="ru-RU" sz="2000" dirty="0">
                <a:solidFill>
                  <a:prstClr val="black">
                    <a:lumMod val="85000"/>
                    <a:lumOff val="15000"/>
                  </a:prstClr>
                </a:solidFill>
              </a:rPr>
              <a:t>в отношении рабочих мест, по которым действует декларация, повторное проведение специальной оценки условий труда не требуется до наступления особых обстоятельств,  если  произошел несчастный случай на производстве, профессиональное заболевание, нарушения государственных нормативных требований охраны труда – в этом случае в отношении такого рабочего места действие данной декларации прекращается и проводится внеплановая специальная оценка условий труда; </a:t>
            </a:r>
          </a:p>
          <a:p>
            <a:pPr marL="342900" indent="-342900">
              <a:buFont typeface="Arial" panose="020B0604020202020204" pitchFamily="34" charset="0"/>
              <a:buChar char="•"/>
            </a:pPr>
            <a:r>
              <a:rPr lang="ru-RU" sz="2000" dirty="0">
                <a:solidFill>
                  <a:prstClr val="black">
                    <a:lumMod val="85000"/>
                    <a:lumOff val="15000"/>
                  </a:prstClr>
                </a:solidFill>
              </a:rPr>
              <a:t>применяется также в отношении действующих деклараций, внесенных в реестр. </a:t>
            </a:r>
          </a:p>
          <a:p>
            <a:endParaRPr lang="ru-RU" sz="2000" dirty="0">
              <a:solidFill>
                <a:prstClr val="black"/>
              </a:solidFill>
            </a:endParaRPr>
          </a:p>
        </p:txBody>
      </p:sp>
    </p:spTree>
    <p:extLst>
      <p:ext uri="{BB962C8B-B14F-4D97-AF65-F5344CB8AC3E}">
        <p14:creationId xmlns:p14="http://schemas.microsoft.com/office/powerpoint/2010/main" val="1528635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2331" y="78550"/>
            <a:ext cx="11599856" cy="7109639"/>
          </a:xfrm>
          <a:prstGeom prst="rect">
            <a:avLst/>
          </a:prstGeom>
          <a:noFill/>
        </p:spPr>
        <p:txBody>
          <a:bodyPr wrap="square" rtlCol="0">
            <a:spAutoFit/>
          </a:bodyPr>
          <a:lstStyle/>
          <a:p>
            <a:r>
              <a:rPr lang="ru-RU" b="1" dirty="0" smtClean="0">
                <a:solidFill>
                  <a:prstClr val="black">
                    <a:lumMod val="85000"/>
                    <a:lumOff val="15000"/>
                  </a:prstClr>
                </a:solidFill>
              </a:rPr>
              <a:t>Медосмотры</a:t>
            </a:r>
            <a:endParaRPr lang="ru-RU" dirty="0">
              <a:solidFill>
                <a:prstClr val="black">
                  <a:lumMod val="85000"/>
                  <a:lumOff val="15000"/>
                </a:prstClr>
              </a:solidFill>
            </a:endParaRPr>
          </a:p>
          <a:p>
            <a:r>
              <a:rPr lang="ru-RU" dirty="0">
                <a:solidFill>
                  <a:prstClr val="black">
                    <a:lumMod val="85000"/>
                    <a:lumOff val="15000"/>
                  </a:prstClr>
                </a:solidFill>
              </a:rPr>
              <a:t>С 01.04.2021 до 01.04.2027 г. новый порядок проведения медосмотров, а также новый перечень факторов и работ, при которых проводятся обязательные медосмотры </a:t>
            </a:r>
          </a:p>
          <a:p>
            <a:r>
              <a:rPr lang="ru-RU" dirty="0">
                <a:solidFill>
                  <a:prstClr val="black">
                    <a:lumMod val="85000"/>
                    <a:lumOff val="15000"/>
                  </a:prstClr>
                </a:solidFill>
              </a:rPr>
              <a:t>(Приказ Минздрава РФ от 28.01.2021 № 29н, Приказ Минтруда РФ, Минздрава РФ от 31.12.2020 г. № 988н/1420н):</a:t>
            </a:r>
          </a:p>
          <a:p>
            <a:pPr marL="342900" indent="-342900">
              <a:buFont typeface="Arial" panose="020B0604020202020204" pitchFamily="34" charset="0"/>
              <a:buChar char="•"/>
            </a:pPr>
            <a:r>
              <a:rPr lang="ru-RU" dirty="0">
                <a:solidFill>
                  <a:prstClr val="black">
                    <a:lumMod val="85000"/>
                    <a:lumOff val="15000"/>
                  </a:prstClr>
                </a:solidFill>
              </a:rPr>
              <a:t>Утвержден перечень медицинских противопоказаний к осуществлению работ во вредных/опасных условиях и работ, при выполнении которых проводятся обязательные медицинские осмотры.</a:t>
            </a:r>
          </a:p>
          <a:p>
            <a:pPr marL="342900" indent="-342900">
              <a:buFont typeface="Arial" panose="020B0604020202020204" pitchFamily="34" charset="0"/>
              <a:buChar char="•"/>
            </a:pPr>
            <a:r>
              <a:rPr lang="ru-RU" dirty="0">
                <a:solidFill>
                  <a:prstClr val="black">
                    <a:lumMod val="85000"/>
                    <a:lumOff val="15000"/>
                  </a:prstClr>
                </a:solidFill>
              </a:rPr>
              <a:t>Возможно оформление и обмен эл. документами (например, можно оформить направление на медосмотр в эл. виде, но для этого нужна электронная подпись и у работодателя, и у работника).</a:t>
            </a:r>
          </a:p>
          <a:p>
            <a:pPr marL="342900" indent="-342900">
              <a:buFont typeface="Arial" panose="020B0604020202020204" pitchFamily="34" charset="0"/>
              <a:buChar char="•"/>
            </a:pPr>
            <a:r>
              <a:rPr lang="ru-RU" dirty="0">
                <a:solidFill>
                  <a:prstClr val="black">
                    <a:lumMod val="85000"/>
                    <a:lumOff val="15000"/>
                  </a:prstClr>
                </a:solidFill>
              </a:rPr>
              <a:t>Добавили реквизиты, которые нужно прописывать в направлении на медосмотр.</a:t>
            </a:r>
          </a:p>
          <a:p>
            <a:pPr marL="342900" indent="-342900">
              <a:buFont typeface="Arial" panose="020B0604020202020204" pitchFamily="34" charset="0"/>
              <a:buChar char="•"/>
            </a:pPr>
            <a:r>
              <a:rPr lang="ru-RU" dirty="0">
                <a:solidFill>
                  <a:prstClr val="black">
                    <a:lumMod val="85000"/>
                    <a:lumOff val="15000"/>
                  </a:prstClr>
                </a:solidFill>
              </a:rPr>
              <a:t>Работник при медосмотре должен дополнительно предоставить полис ОМС/ДМС.</a:t>
            </a:r>
          </a:p>
          <a:p>
            <a:pPr marL="342900" indent="-342900">
              <a:buFont typeface="Arial" panose="020B0604020202020204" pitchFamily="34" charset="0"/>
              <a:buChar char="•"/>
            </a:pPr>
            <a:r>
              <a:rPr lang="ru-RU" dirty="0">
                <a:solidFill>
                  <a:prstClr val="black">
                    <a:lumMod val="85000"/>
                    <a:lumOff val="15000"/>
                  </a:prstClr>
                </a:solidFill>
              </a:rPr>
              <a:t>Стаж работника по новому порядку нужно обязательно указывать в поименном списке работников.</a:t>
            </a:r>
          </a:p>
          <a:p>
            <a:pPr marL="342900" indent="-342900">
              <a:buFont typeface="Arial" panose="020B0604020202020204" pitchFamily="34" charset="0"/>
              <a:buChar char="•"/>
            </a:pPr>
            <a:r>
              <a:rPr lang="ru-RU" dirty="0">
                <a:solidFill>
                  <a:prstClr val="black">
                    <a:lumMod val="85000"/>
                    <a:lumOff val="15000"/>
                  </a:prstClr>
                </a:solidFill>
              </a:rPr>
              <a:t>Добавили новые  списки, которые нужно составлять работодателям (теперь для предварительного медосмотра нужно оформить список лиц, поступающих на работу, подлежащих предварительным осмотрам, для периодического – список работников, подлежащих периодическим осмотрам и поименный список</a:t>
            </a:r>
            <a:r>
              <a:rPr lang="ru-RU" dirty="0" smtClean="0">
                <a:solidFill>
                  <a:prstClr val="black">
                    <a:lumMod val="85000"/>
                    <a:lumOff val="15000"/>
                  </a:prstClr>
                </a:solidFill>
              </a:rPr>
              <a:t>).</a:t>
            </a:r>
          </a:p>
          <a:p>
            <a:pPr lvl="0"/>
            <a:r>
              <a:rPr lang="ru-RU" b="1" dirty="0">
                <a:solidFill>
                  <a:prstClr val="black"/>
                </a:solidFill>
              </a:rPr>
              <a:t>Разъяснили, в каких случаях работодатель обязан проводить медосмотры</a:t>
            </a:r>
          </a:p>
          <a:p>
            <a:pPr lvl="0"/>
            <a:r>
              <a:rPr lang="ru-RU" dirty="0">
                <a:solidFill>
                  <a:prstClr val="black"/>
                </a:solidFill>
              </a:rPr>
              <a:t>Министерства уточнили, что работодатель обязан направлять персонал к врачу в следующих случаях:</a:t>
            </a:r>
          </a:p>
          <a:p>
            <a:pPr lvl="0"/>
            <a:r>
              <a:rPr lang="ru-RU" dirty="0">
                <a:solidFill>
                  <a:prstClr val="black"/>
                </a:solidFill>
              </a:rPr>
              <a:t>- по результатам </a:t>
            </a:r>
            <a:r>
              <a:rPr lang="ru-RU" dirty="0" err="1">
                <a:solidFill>
                  <a:prstClr val="black"/>
                </a:solidFill>
              </a:rPr>
              <a:t>спецоценки</a:t>
            </a:r>
            <a:r>
              <a:rPr lang="ru-RU" dirty="0">
                <a:solidFill>
                  <a:prstClr val="black"/>
                </a:solidFill>
              </a:rPr>
              <a:t> на рабочем месте определены вредные условия труда или выявлены некоторые химические вещества, в том числе аллергены, канцерогены;</a:t>
            </a:r>
          </a:p>
          <a:p>
            <a:pPr lvl="0"/>
            <a:r>
              <a:rPr lang="ru-RU" dirty="0">
                <a:solidFill>
                  <a:prstClr val="black"/>
                </a:solidFill>
              </a:rPr>
              <a:t>- независимо от класса условий при работах из раздела VI перечня, например, подземных.</a:t>
            </a:r>
          </a:p>
          <a:p>
            <a:pPr lvl="0"/>
            <a:r>
              <a:rPr lang="ru-RU" dirty="0">
                <a:solidFill>
                  <a:prstClr val="black"/>
                </a:solidFill>
              </a:rPr>
              <a:t>Также медосмотры должны проходить те, кто занят на работах, указанных в пунктах 23 - 27 приложения к порядку. Речь идет в том числе о сотрудниках общепита, воспитателях.</a:t>
            </a:r>
          </a:p>
          <a:p>
            <a:pPr lvl="0"/>
            <a:r>
              <a:rPr lang="ru-RU" dirty="0">
                <a:solidFill>
                  <a:prstClr val="black"/>
                </a:solidFill>
              </a:rPr>
              <a:t>(Письмо Минтруда России N 15-2/10/В-8809, Минздрава России N 28-5/И/2-10974 от 16.07.2021)</a:t>
            </a:r>
          </a:p>
          <a:p>
            <a:pPr lvl="0"/>
            <a:endParaRPr lang="ru-RU" sz="2000" b="1" dirty="0">
              <a:solidFill>
                <a:prstClr val="black">
                  <a:lumMod val="85000"/>
                  <a:lumOff val="15000"/>
                </a:prstClr>
              </a:solidFill>
            </a:endParaRPr>
          </a:p>
          <a:p>
            <a:pPr marL="342900" indent="-342900">
              <a:buFont typeface="Arial" panose="020B0604020202020204" pitchFamily="34" charset="0"/>
              <a:buChar char="•"/>
            </a:pPr>
            <a:endParaRPr lang="ru-RU" sz="2000" dirty="0">
              <a:solidFill>
                <a:prstClr val="black">
                  <a:lumMod val="85000"/>
                  <a:lumOff val="15000"/>
                </a:prstClr>
              </a:solidFill>
            </a:endParaRPr>
          </a:p>
          <a:p>
            <a:endParaRPr lang="ru-RU" sz="2000" dirty="0">
              <a:solidFill>
                <a:prstClr val="black">
                  <a:lumMod val="85000"/>
                  <a:lumOff val="15000"/>
                </a:prstClr>
              </a:solidFill>
            </a:endParaRPr>
          </a:p>
        </p:txBody>
      </p:sp>
    </p:spTree>
    <p:extLst>
      <p:ext uri="{BB962C8B-B14F-4D97-AF65-F5344CB8AC3E}">
        <p14:creationId xmlns:p14="http://schemas.microsoft.com/office/powerpoint/2010/main" val="3000730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8264" y="865517"/>
            <a:ext cx="11883736" cy="5940088"/>
          </a:xfrm>
          <a:prstGeom prst="rect">
            <a:avLst/>
          </a:prstGeom>
          <a:noFill/>
        </p:spPr>
        <p:txBody>
          <a:bodyPr wrap="square" rtlCol="0">
            <a:spAutoFit/>
          </a:bodyPr>
          <a:lstStyle/>
          <a:p>
            <a:endParaRPr lang="ru-RU" sz="2000" b="1" dirty="0">
              <a:solidFill>
                <a:prstClr val="black"/>
              </a:solidFill>
            </a:endParaRPr>
          </a:p>
          <a:p>
            <a:r>
              <a:rPr lang="ru-RU" sz="2000" b="1" dirty="0">
                <a:solidFill>
                  <a:prstClr val="black"/>
                </a:solidFill>
              </a:rPr>
              <a:t>Минтруд России разъяснил вопрос о прохождении обязательных медосмотров работником, работающим на персональном компьютере</a:t>
            </a:r>
          </a:p>
          <a:p>
            <a:r>
              <a:rPr lang="ru-RU" sz="2000" dirty="0">
                <a:solidFill>
                  <a:prstClr val="black"/>
                </a:solidFill>
              </a:rPr>
              <a:t>Министерство указало, что п. 4.2.5 Перечня вредных и (или) опасных производственных факторов и работ, при выполнении которых проводятся обязательные предварительные и периодические медосмотры, предусмотрен физический фактор "электромагнитное поле широкополосного спектра частот (5 Гц - 2 кГц, 2 кГц - 400 кГц)". Если работник работает на персональном компьютере и при этом уровень электромагнитного поля широкополосного спектра частот не превышает указанный уровень, данному работнику не нужно проходить обязательные медосмотры по п. 4.2.5 указанного Перечня.</a:t>
            </a:r>
          </a:p>
          <a:p>
            <a:r>
              <a:rPr lang="ru-RU" sz="2000" dirty="0">
                <a:solidFill>
                  <a:prstClr val="black"/>
                </a:solidFill>
              </a:rPr>
              <a:t>В качестве источника информации о наличии на рабочих местах вредных производственных факторов кроме результатов проведения СОУТ можно использовать результаты лабораторных исследований и испытаний, которые получены в рамках контрольно-надзорной деятельности, производственного лабораторного контроля. Можно использовать также эксплуатационную, технологическую и другую документацию на машины, механизмы, оборудование, сырье и материалы, используемые работодателем.</a:t>
            </a:r>
          </a:p>
          <a:p>
            <a:r>
              <a:rPr lang="ru-RU" sz="2000" dirty="0">
                <a:solidFill>
                  <a:prstClr val="black"/>
                </a:solidFill>
              </a:rPr>
              <a:t>(Письмо Минтруда России от 05.05.2021 N 15-0/ООГ-1560)</a:t>
            </a:r>
          </a:p>
          <a:p>
            <a:endParaRPr lang="ru-RU" sz="2000" dirty="0">
              <a:solidFill>
                <a:prstClr val="black"/>
              </a:solidFill>
            </a:endParaRPr>
          </a:p>
          <a:p>
            <a:r>
              <a:rPr lang="ru-RU" sz="2000" dirty="0">
                <a:solidFill>
                  <a:prstClr val="black"/>
                </a:solidFill>
              </a:rPr>
              <a:t>Аналогичной позиции придерживается Роструд: </a:t>
            </a:r>
            <a:r>
              <a:rPr lang="it-IT" sz="2000" dirty="0">
                <a:solidFill>
                  <a:prstClr val="black"/>
                </a:solidFill>
                <a:hlinkClick r:id="rId2"/>
              </a:rPr>
              <a:t>https://xn--80akibcicpdbetz7e2g.xn--p1ai/questions/view/147109</a:t>
            </a:r>
            <a:r>
              <a:rPr lang="ru-RU" sz="2000" dirty="0">
                <a:solidFill>
                  <a:prstClr val="black"/>
                </a:solidFill>
              </a:rPr>
              <a:t> </a:t>
            </a:r>
          </a:p>
          <a:p>
            <a:pPr marL="342900" indent="-342900">
              <a:buFont typeface="Arial" panose="020B0604020202020204" pitchFamily="34" charset="0"/>
              <a:buChar char="•"/>
            </a:pPr>
            <a:endParaRPr lang="ru-RU" sz="2000" dirty="0">
              <a:solidFill>
                <a:prstClr val="black">
                  <a:lumMod val="85000"/>
                  <a:lumOff val="15000"/>
                </a:prstClr>
              </a:solidFill>
            </a:endParaRPr>
          </a:p>
        </p:txBody>
      </p:sp>
    </p:spTree>
    <p:extLst>
      <p:ext uri="{BB962C8B-B14F-4D97-AF65-F5344CB8AC3E}">
        <p14:creationId xmlns:p14="http://schemas.microsoft.com/office/powerpoint/2010/main" val="10049455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6616" y="182156"/>
            <a:ext cx="11466576" cy="5016758"/>
          </a:xfrm>
          <a:prstGeom prst="rect">
            <a:avLst/>
          </a:prstGeom>
          <a:noFill/>
        </p:spPr>
        <p:txBody>
          <a:bodyPr wrap="square" rtlCol="0">
            <a:spAutoFit/>
          </a:bodyPr>
          <a:lstStyle/>
          <a:p>
            <a:endParaRPr lang="ru-RU" sz="2000" dirty="0">
              <a:solidFill>
                <a:prstClr val="black"/>
              </a:solidFill>
            </a:endParaRPr>
          </a:p>
          <a:p>
            <a:r>
              <a:rPr lang="ru-RU" sz="2000" b="1" dirty="0">
                <a:solidFill>
                  <a:prstClr val="black"/>
                </a:solidFill>
              </a:rPr>
              <a:t>Работодатель обязан отстранить от работы (не допускать к работе) работника, не применяющего выданные ему в установленном порядке средства индивидуальной защиты</a:t>
            </a:r>
            <a:r>
              <a:rPr lang="ru-RU" sz="2000" dirty="0">
                <a:solidFill>
                  <a:prstClr val="black"/>
                </a:solidFill>
              </a:rPr>
              <a:t>, применение которых является обязательным при выполнении работ с вредными и (или) опасными условиями труда, а также на работах, выполняемых в особых температурных условиях </a:t>
            </a:r>
          </a:p>
          <a:p>
            <a:r>
              <a:rPr lang="ru-RU" sz="2000" dirty="0">
                <a:solidFill>
                  <a:prstClr val="black"/>
                </a:solidFill>
              </a:rPr>
              <a:t>(Федеральный закон от 2 июля 2021 г. N 311-ФЗ)</a:t>
            </a:r>
          </a:p>
          <a:p>
            <a:endParaRPr lang="ru-RU" sz="2000" dirty="0">
              <a:solidFill>
                <a:prstClr val="black"/>
              </a:solidFill>
            </a:endParaRPr>
          </a:p>
          <a:p>
            <a:pPr lvl="0"/>
            <a:r>
              <a:rPr lang="ru-RU" sz="2000" b="1" dirty="0">
                <a:solidFill>
                  <a:prstClr val="black"/>
                </a:solidFill>
              </a:rPr>
              <a:t>С 1 сентября работодателям нужно по-новому комплектовать аптечки первой помощи</a:t>
            </a:r>
          </a:p>
          <a:p>
            <a:pPr lvl="0"/>
            <a:r>
              <a:rPr lang="ru-RU" sz="2000" b="1" dirty="0">
                <a:solidFill>
                  <a:prstClr val="black"/>
                </a:solidFill>
              </a:rPr>
              <a:t>(Приказ Минздрава России от 15.12.2020 N 1331н)</a:t>
            </a:r>
            <a:endParaRPr lang="ru-RU" sz="2000" dirty="0">
              <a:solidFill>
                <a:prstClr val="black"/>
              </a:solidFill>
            </a:endParaRPr>
          </a:p>
          <a:p>
            <a:pPr lvl="0"/>
            <a:r>
              <a:rPr lang="ru-RU" sz="2000" dirty="0">
                <a:solidFill>
                  <a:prstClr val="black"/>
                </a:solidFill>
              </a:rPr>
              <a:t>Аптечки, собранные до этого времени, можно применять, пока не истечет срок годности, но не дольше 31 августа 2025 года.</a:t>
            </a:r>
          </a:p>
          <a:p>
            <a:pPr marL="4233"/>
            <a:endParaRPr lang="ru-RU" sz="2000" b="1" dirty="0">
              <a:solidFill>
                <a:prstClr val="black"/>
              </a:solidFill>
              <a:cs typeface="Arial" panose="020B0604020202020204" pitchFamily="34" charset="0"/>
            </a:endParaRPr>
          </a:p>
          <a:p>
            <a:endParaRPr lang="ru-RU" sz="2000" dirty="0">
              <a:solidFill>
                <a:prstClr val="black"/>
              </a:solidFill>
            </a:endParaRPr>
          </a:p>
          <a:p>
            <a:endParaRPr lang="ru-RU" sz="2000" dirty="0">
              <a:solidFill>
                <a:prstClr val="black"/>
              </a:solidFill>
            </a:endParaRPr>
          </a:p>
          <a:p>
            <a:endParaRPr lang="ru-RU" sz="2000" dirty="0">
              <a:solidFill>
                <a:prstClr val="black"/>
              </a:solidFill>
            </a:endParaRPr>
          </a:p>
          <a:p>
            <a:endParaRPr lang="ru-RU" sz="2000" dirty="0">
              <a:solidFill>
                <a:prstClr val="black"/>
              </a:solidFill>
            </a:endParaRPr>
          </a:p>
        </p:txBody>
      </p:sp>
    </p:spTree>
    <p:extLst>
      <p:ext uri="{BB962C8B-B14F-4D97-AF65-F5344CB8AC3E}">
        <p14:creationId xmlns:p14="http://schemas.microsoft.com/office/powerpoint/2010/main" val="23911867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13043" y="0"/>
            <a:ext cx="11883736" cy="5324535"/>
          </a:xfrm>
          <a:prstGeom prst="rect">
            <a:avLst/>
          </a:prstGeom>
          <a:noFill/>
        </p:spPr>
        <p:txBody>
          <a:bodyPr wrap="square" rtlCol="0">
            <a:spAutoFit/>
          </a:bodyPr>
          <a:lstStyle/>
          <a:p>
            <a:endParaRPr lang="ru-RU" sz="2000" dirty="0">
              <a:solidFill>
                <a:prstClr val="black">
                  <a:lumMod val="85000"/>
                  <a:lumOff val="15000"/>
                </a:prstClr>
              </a:solidFill>
            </a:endParaRPr>
          </a:p>
          <a:p>
            <a:r>
              <a:rPr lang="ru-RU" sz="2000" b="1" dirty="0">
                <a:solidFill>
                  <a:prstClr val="black">
                    <a:lumMod val="85000"/>
                    <a:lumOff val="15000"/>
                  </a:prstClr>
                </a:solidFill>
              </a:rPr>
              <a:t>С 1 января 2021 г. и до 1 января 2027 г. </a:t>
            </a:r>
            <a:r>
              <a:rPr lang="ru-RU" sz="2000" b="1" dirty="0" smtClean="0">
                <a:solidFill>
                  <a:prstClr val="black">
                    <a:lumMod val="85000"/>
                    <a:lumOff val="15000"/>
                  </a:prstClr>
                </a:solidFill>
              </a:rPr>
              <a:t>Применяются санитарные </a:t>
            </a:r>
            <a:r>
              <a:rPr lang="ru-RU" sz="2000" b="1" dirty="0">
                <a:solidFill>
                  <a:prstClr val="black">
                    <a:lumMod val="85000"/>
                    <a:lumOff val="15000"/>
                  </a:prstClr>
                </a:solidFill>
              </a:rPr>
              <a:t>правила СП 2.2.3670-20 "Санитарно-эпидемиологические требования к условиям труда" </a:t>
            </a:r>
          </a:p>
          <a:p>
            <a:r>
              <a:rPr lang="ru-RU" sz="2000" dirty="0">
                <a:solidFill>
                  <a:prstClr val="black">
                    <a:lumMod val="85000"/>
                    <a:lumOff val="15000"/>
                  </a:prstClr>
                </a:solidFill>
              </a:rPr>
              <a:t>(Постановление Главного государственного санитарного врача РФ от 02.12.2020 N 40 "Об утверждении санитарных правил СП 2.2.3670-20 "Санитарно-эпидемиологические требования к условиям труда")</a:t>
            </a:r>
          </a:p>
          <a:p>
            <a:pPr marL="342900" indent="-342900">
              <a:buFont typeface="Arial" panose="020B0604020202020204" pitchFamily="34" charset="0"/>
              <a:buChar char="•"/>
            </a:pPr>
            <a:r>
              <a:rPr lang="ru-RU" sz="2000" dirty="0">
                <a:solidFill>
                  <a:prstClr val="black">
                    <a:lumMod val="85000"/>
                    <a:lumOff val="15000"/>
                  </a:prstClr>
                </a:solidFill>
              </a:rPr>
              <a:t>устанавливают обязательные требования к обеспечению безопасных для человека условий труда;</a:t>
            </a:r>
          </a:p>
          <a:p>
            <a:pPr marL="342900" indent="-342900">
              <a:buFont typeface="Arial" panose="020B0604020202020204" pitchFamily="34" charset="0"/>
              <a:buChar char="•"/>
            </a:pPr>
            <a:r>
              <a:rPr lang="ru-RU" sz="2000" dirty="0">
                <a:solidFill>
                  <a:prstClr val="black">
                    <a:lumMod val="85000"/>
                    <a:lumOff val="15000"/>
                  </a:prstClr>
                </a:solidFill>
              </a:rPr>
              <a:t>соблюдение правил является обязательным для юрлиц и ИП;</a:t>
            </a:r>
          </a:p>
          <a:p>
            <a:pPr marL="342900" indent="-342900">
              <a:buFont typeface="Arial" panose="020B0604020202020204" pitchFamily="34" charset="0"/>
              <a:buChar char="•"/>
            </a:pPr>
            <a:r>
              <a:rPr lang="ru-RU" sz="2000" dirty="0">
                <a:solidFill>
                  <a:prstClr val="black">
                    <a:lumMod val="85000"/>
                    <a:lumOff val="15000"/>
                  </a:prstClr>
                </a:solidFill>
              </a:rPr>
              <a:t>юрлица и ИП обязаны осуществлять: производственный контроль за условиями труда; разрабатывать и проводить санитарно-противоэпидемические (профилактические) мероприятия, разрабатывать и выполнять перечень мероприятий по улучшению условий труда;</a:t>
            </a:r>
          </a:p>
          <a:p>
            <a:pPr marL="342900" indent="-342900">
              <a:buFont typeface="Arial" panose="020B0604020202020204" pitchFamily="34" charset="0"/>
              <a:buChar char="•"/>
            </a:pPr>
            <a:r>
              <a:rPr lang="ru-RU" sz="2000" dirty="0">
                <a:solidFill>
                  <a:prstClr val="black">
                    <a:lumMod val="85000"/>
                    <a:lumOff val="15000"/>
                  </a:prstClr>
                </a:solidFill>
              </a:rPr>
              <a:t>требования к зданиям и сооружениям, требования к организации процессов,  к сан-бытовым помещениям,  требования к условиям  труда беременных  женщин; </a:t>
            </a:r>
          </a:p>
          <a:p>
            <a:pPr marL="342900" indent="-342900">
              <a:buFont typeface="Arial" panose="020B0604020202020204" pitchFamily="34" charset="0"/>
              <a:buChar char="•"/>
            </a:pPr>
            <a:r>
              <a:rPr lang="ru-RU" sz="2000" dirty="0">
                <a:solidFill>
                  <a:prstClr val="black">
                    <a:lumMod val="85000"/>
                    <a:lumOff val="15000"/>
                  </a:prstClr>
                </a:solidFill>
              </a:rPr>
              <a:t>утрачивают силу: СП 2.2.9.2510-09 «Гигиенические требования к условиям труда инвалидов»; СП 2.2.9.2510-09;</a:t>
            </a:r>
          </a:p>
          <a:p>
            <a:pPr marL="342900" indent="-342900">
              <a:buFont typeface="Arial" panose="020B0604020202020204" pitchFamily="34" charset="0"/>
              <a:buChar char="•"/>
            </a:pPr>
            <a:r>
              <a:rPr lang="ru-RU" sz="2000" dirty="0">
                <a:solidFill>
                  <a:prstClr val="black">
                    <a:lumMod val="85000"/>
                    <a:lumOff val="15000"/>
                  </a:prstClr>
                </a:solidFill>
              </a:rPr>
              <a:t>СанПиН 2.2.0.555-96 «Гигиенические требования к условиям труда женщин» прекратил действие с 01.01.2021.</a:t>
            </a:r>
          </a:p>
          <a:p>
            <a:endParaRPr lang="ru-RU" sz="2000" dirty="0">
              <a:solidFill>
                <a:prstClr val="black">
                  <a:lumMod val="85000"/>
                  <a:lumOff val="15000"/>
                </a:prstClr>
              </a:solidFill>
            </a:endParaRPr>
          </a:p>
        </p:txBody>
      </p:sp>
    </p:spTree>
    <p:extLst>
      <p:ext uri="{BB962C8B-B14F-4D97-AF65-F5344CB8AC3E}">
        <p14:creationId xmlns:p14="http://schemas.microsoft.com/office/powerpoint/2010/main" val="9827481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8264" y="312983"/>
            <a:ext cx="11883736" cy="6463308"/>
          </a:xfrm>
          <a:prstGeom prst="rect">
            <a:avLst/>
          </a:prstGeom>
          <a:noFill/>
        </p:spPr>
        <p:txBody>
          <a:bodyPr wrap="square" rtlCol="0">
            <a:spAutoFit/>
          </a:bodyPr>
          <a:lstStyle/>
          <a:p>
            <a:r>
              <a:rPr lang="ru-RU" b="1" dirty="0" smtClean="0">
                <a:solidFill>
                  <a:prstClr val="black">
                    <a:lumMod val="85000"/>
                    <a:lumOff val="15000"/>
                  </a:prstClr>
                </a:solidFill>
                <a:latin typeface="+mj-lt"/>
              </a:rPr>
              <a:t>Разъяснения онлайн  инспекции </a:t>
            </a:r>
          </a:p>
          <a:p>
            <a:r>
              <a:rPr lang="ru-RU" dirty="0">
                <a:solidFill>
                  <a:prstClr val="black">
                    <a:lumMod val="85000"/>
                    <a:lumOff val="15000"/>
                  </a:prstClr>
                </a:solidFill>
                <a:latin typeface="+mj-lt"/>
              </a:rPr>
              <a:t>Нужно ли проводить внеплановые инструктажи в связи с внесением изменений с 01.03.2022 в ТК РФ и ряд подзаконных нормативных правовых актов в части охраны труда</a:t>
            </a:r>
            <a:r>
              <a:rPr lang="ru-RU" dirty="0" smtClean="0">
                <a:solidFill>
                  <a:prstClr val="black">
                    <a:lumMod val="85000"/>
                    <a:lumOff val="15000"/>
                  </a:prstClr>
                </a:solidFill>
                <a:latin typeface="+mj-lt"/>
              </a:rPr>
              <a:t>?</a:t>
            </a:r>
          </a:p>
          <a:p>
            <a:r>
              <a:rPr lang="ru-RU" dirty="0" smtClean="0">
                <a:solidFill>
                  <a:prstClr val="black">
                    <a:lumMod val="85000"/>
                    <a:lumOff val="15000"/>
                  </a:prstClr>
                </a:solidFill>
                <a:latin typeface="+mj-lt"/>
              </a:rPr>
              <a:t>Да</a:t>
            </a:r>
            <a:r>
              <a:rPr lang="ru-RU" dirty="0">
                <a:solidFill>
                  <a:prstClr val="black">
                    <a:lumMod val="85000"/>
                    <a:lumOff val="15000"/>
                  </a:prstClr>
                </a:solidFill>
                <a:latin typeface="+mj-lt"/>
              </a:rPr>
              <a:t>, нужно. Внеочередная проверка знаний требований охраны труда работников организаций независимо от срока проведения предыдущей проверки проводится в том числе и при введении новых или внесении изменений и дополнений в действующие законодательные и иные нормативные правовые акты, содержащие требования охраны труда.</a:t>
            </a:r>
          </a:p>
          <a:p>
            <a:r>
              <a:rPr lang="ru-RU" dirty="0">
                <a:solidFill>
                  <a:prstClr val="black">
                    <a:lumMod val="85000"/>
                    <a:lumOff val="15000"/>
                  </a:prstClr>
                </a:solidFill>
                <a:latin typeface="+mj-lt"/>
              </a:rPr>
              <a:t>https://онлайнинспекция.рф/questions/view?id=160792</a:t>
            </a:r>
          </a:p>
          <a:p>
            <a:endParaRPr lang="ru-RU" dirty="0">
              <a:solidFill>
                <a:prstClr val="black">
                  <a:lumMod val="85000"/>
                  <a:lumOff val="15000"/>
                </a:prstClr>
              </a:solidFill>
              <a:latin typeface="+mj-lt"/>
            </a:endParaRPr>
          </a:p>
          <a:p>
            <a:r>
              <a:rPr lang="ru-RU" dirty="0">
                <a:solidFill>
                  <a:prstClr val="black">
                    <a:lumMod val="85000"/>
                    <a:lumOff val="15000"/>
                  </a:prstClr>
                </a:solidFill>
                <a:latin typeface="+mj-lt"/>
              </a:rPr>
              <a:t>  Правильно ли мы понимаем, что не требуется утверждать в организации новые инструкции по охране труда в связи с внесением изменений с 01.03.2022 в ТК РФ и ряд подзаконных нормативных правовых актов по охране труда</a:t>
            </a:r>
            <a:r>
              <a:rPr lang="ru-RU" dirty="0" smtClean="0">
                <a:solidFill>
                  <a:prstClr val="black">
                    <a:lumMod val="85000"/>
                    <a:lumOff val="15000"/>
                  </a:prstClr>
                </a:solidFill>
                <a:latin typeface="+mj-lt"/>
              </a:rPr>
              <a:t>?</a:t>
            </a:r>
            <a:endParaRPr lang="ru-RU" dirty="0">
              <a:solidFill>
                <a:prstClr val="black">
                  <a:lumMod val="85000"/>
                  <a:lumOff val="15000"/>
                </a:prstClr>
              </a:solidFill>
              <a:latin typeface="+mj-lt"/>
            </a:endParaRPr>
          </a:p>
          <a:p>
            <a:r>
              <a:rPr lang="ru-RU" dirty="0">
                <a:solidFill>
                  <a:prstClr val="black">
                    <a:lumMod val="85000"/>
                    <a:lumOff val="15000"/>
                  </a:prstClr>
                </a:solidFill>
                <a:latin typeface="+mj-lt"/>
              </a:rPr>
              <a:t>Да, такой обязанности не предусмотрено. Вместе с тем, полагаем, что если инструкции не соответствуют действующим нормативным правовым актам в области охраны труда, обучать работников по таким инструкциям неправомерно.</a:t>
            </a:r>
          </a:p>
          <a:p>
            <a:r>
              <a:rPr lang="ru-RU" dirty="0">
                <a:solidFill>
                  <a:prstClr val="black">
                    <a:lumMod val="85000"/>
                    <a:lumOff val="15000"/>
                  </a:prstClr>
                </a:solidFill>
                <a:latin typeface="+mj-lt"/>
              </a:rPr>
              <a:t>https://онлайнинспекция.рф/questions/view?id=160791</a:t>
            </a:r>
          </a:p>
          <a:p>
            <a:endParaRPr lang="ru-RU" dirty="0">
              <a:solidFill>
                <a:prstClr val="black">
                  <a:lumMod val="85000"/>
                  <a:lumOff val="15000"/>
                </a:prstClr>
              </a:solidFill>
              <a:latin typeface="+mj-lt"/>
            </a:endParaRPr>
          </a:p>
          <a:p>
            <a:r>
              <a:rPr lang="ru-RU" dirty="0">
                <a:solidFill>
                  <a:prstClr val="black">
                    <a:lumMod val="85000"/>
                    <a:lumOff val="15000"/>
                  </a:prstClr>
                </a:solidFill>
                <a:latin typeface="+mj-lt"/>
              </a:rPr>
              <a:t>  Разъясните, пожалуйста, требуется ли проводить внеплановое обучение руководителей в учебных центрах в связи с вступлением в силу с 01.03.2022 изменений в ТК РФ и ряда подзаконных нормативных правовых актов в части охраны труда, в частности, нового порядка обучения по охране труда, утв. Постановлением Правительства РФ от 24.12.2021 N 2464</a:t>
            </a:r>
            <a:r>
              <a:rPr lang="ru-RU" dirty="0" smtClean="0">
                <a:solidFill>
                  <a:prstClr val="black">
                    <a:lumMod val="85000"/>
                    <a:lumOff val="15000"/>
                  </a:prstClr>
                </a:solidFill>
                <a:latin typeface="+mj-lt"/>
              </a:rPr>
              <a:t>?</a:t>
            </a:r>
            <a:endParaRPr lang="ru-RU" dirty="0">
              <a:solidFill>
                <a:prstClr val="black">
                  <a:lumMod val="85000"/>
                  <a:lumOff val="15000"/>
                </a:prstClr>
              </a:solidFill>
              <a:latin typeface="+mj-lt"/>
            </a:endParaRPr>
          </a:p>
          <a:p>
            <a:r>
              <a:rPr lang="ru-RU" dirty="0">
                <a:solidFill>
                  <a:prstClr val="black">
                    <a:lumMod val="85000"/>
                    <a:lumOff val="15000"/>
                  </a:prstClr>
                </a:solidFill>
                <a:latin typeface="+mj-lt"/>
              </a:rPr>
              <a:t>При введении новых или внесении изменений и дополнений в действующие законодательные и иные нормативные правовые акты, содержащие требования охраны труда следует в ближайшее время после их вступления в законную силу провести внеочередную проверку знаний требований охраны труда.</a:t>
            </a:r>
          </a:p>
          <a:p>
            <a:r>
              <a:rPr lang="ru-RU" dirty="0">
                <a:solidFill>
                  <a:prstClr val="black">
                    <a:lumMod val="85000"/>
                    <a:lumOff val="15000"/>
                  </a:prstClr>
                </a:solidFill>
                <a:latin typeface="+mj-lt"/>
              </a:rPr>
              <a:t>https://онлайнинспекция.рф/questions/view?id=160790</a:t>
            </a:r>
          </a:p>
        </p:txBody>
      </p:sp>
    </p:spTree>
    <p:extLst>
      <p:ext uri="{BB962C8B-B14F-4D97-AF65-F5344CB8AC3E}">
        <p14:creationId xmlns:p14="http://schemas.microsoft.com/office/powerpoint/2010/main" val="1879116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8264" y="312983"/>
            <a:ext cx="11883736" cy="5355312"/>
          </a:xfrm>
          <a:prstGeom prst="rect">
            <a:avLst/>
          </a:prstGeom>
          <a:noFill/>
        </p:spPr>
        <p:txBody>
          <a:bodyPr wrap="square" rtlCol="0">
            <a:spAutoFit/>
          </a:bodyPr>
          <a:lstStyle/>
          <a:p>
            <a:r>
              <a:rPr lang="ru-RU" b="1" dirty="0" smtClean="0">
                <a:solidFill>
                  <a:prstClr val="black">
                    <a:lumMod val="85000"/>
                    <a:lumOff val="15000"/>
                  </a:prstClr>
                </a:solidFill>
                <a:latin typeface="+mj-lt"/>
              </a:rPr>
              <a:t>Разъяснения Минтруда </a:t>
            </a:r>
          </a:p>
          <a:p>
            <a:r>
              <a:rPr lang="ru-RU" b="1" dirty="0" smtClean="0">
                <a:solidFill>
                  <a:prstClr val="black">
                    <a:lumMod val="85000"/>
                    <a:lumOff val="15000"/>
                  </a:prstClr>
                </a:solidFill>
                <a:latin typeface="+mj-lt"/>
              </a:rPr>
              <a:t>Письмо Минтруда от </a:t>
            </a:r>
            <a:r>
              <a:rPr lang="ru-RU" b="1" dirty="0">
                <a:solidFill>
                  <a:prstClr val="black">
                    <a:lumMod val="85000"/>
                    <a:lumOff val="15000"/>
                  </a:prstClr>
                </a:solidFill>
                <a:latin typeface="+mj-lt"/>
              </a:rPr>
              <a:t>1 февраля 2022 г. N </a:t>
            </a:r>
            <a:r>
              <a:rPr lang="ru-RU" b="1" dirty="0" smtClean="0">
                <a:solidFill>
                  <a:prstClr val="black">
                    <a:lumMod val="85000"/>
                    <a:lumOff val="15000"/>
                  </a:prstClr>
                </a:solidFill>
                <a:latin typeface="+mj-lt"/>
              </a:rPr>
              <a:t>15-2/ООГ-163</a:t>
            </a:r>
          </a:p>
          <a:p>
            <a:endParaRPr lang="ru-RU" b="1" dirty="0">
              <a:solidFill>
                <a:prstClr val="black">
                  <a:lumMod val="85000"/>
                  <a:lumOff val="15000"/>
                </a:prstClr>
              </a:solidFill>
              <a:latin typeface="+mj-lt"/>
            </a:endParaRPr>
          </a:p>
          <a:p>
            <a:r>
              <a:rPr lang="ru-RU" dirty="0" smtClean="0">
                <a:solidFill>
                  <a:prstClr val="black">
                    <a:lumMod val="85000"/>
                    <a:lumOff val="15000"/>
                  </a:prstClr>
                </a:solidFill>
                <a:latin typeface="+mj-lt"/>
              </a:rPr>
              <a:t>Вступления </a:t>
            </a:r>
            <a:r>
              <a:rPr lang="ru-RU" dirty="0">
                <a:solidFill>
                  <a:prstClr val="black">
                    <a:lumMod val="85000"/>
                    <a:lumOff val="15000"/>
                  </a:prstClr>
                </a:solidFill>
                <a:latin typeface="+mj-lt"/>
              </a:rPr>
              <a:t>в силу новых нормативных правовых актов по охране труда работодателями должна быть организована внеочередная проверка знаний по охране труда работников в объеме тех новых нормативных правовых актов по охране труда, которые регулируют трудовую деятельность работников</a:t>
            </a:r>
            <a:r>
              <a:rPr lang="ru-RU" dirty="0" smtClean="0">
                <a:solidFill>
                  <a:prstClr val="black">
                    <a:lumMod val="85000"/>
                    <a:lumOff val="15000"/>
                  </a:prstClr>
                </a:solidFill>
                <a:latin typeface="+mj-lt"/>
              </a:rPr>
              <a:t>.</a:t>
            </a:r>
          </a:p>
          <a:p>
            <a:r>
              <a:rPr lang="ru-RU" dirty="0" smtClean="0">
                <a:solidFill>
                  <a:prstClr val="black">
                    <a:lumMod val="85000"/>
                    <a:lumOff val="15000"/>
                  </a:prstClr>
                </a:solidFill>
                <a:latin typeface="+mj-lt"/>
              </a:rPr>
              <a:t>Внеплановое </a:t>
            </a:r>
            <a:r>
              <a:rPr lang="ru-RU" dirty="0">
                <a:solidFill>
                  <a:prstClr val="black">
                    <a:lumMod val="85000"/>
                    <a:lumOff val="15000"/>
                  </a:prstClr>
                </a:solidFill>
                <a:latin typeface="+mj-lt"/>
              </a:rPr>
              <a:t>обучение по охране труда и внеочередную проверку знаний требований охраны труда работников в связи с вступлением в силу новых нормативных правовых актов по охране труда, содержащих обязательные требования, следует проводить в период со дня официального опубликования соответствующего нормативного правового акта до вступления его в силу</a:t>
            </a:r>
            <a:r>
              <a:rPr lang="ru-RU" dirty="0" smtClean="0">
                <a:solidFill>
                  <a:prstClr val="black">
                    <a:lumMod val="85000"/>
                    <a:lumOff val="15000"/>
                  </a:prstClr>
                </a:solidFill>
                <a:latin typeface="+mj-lt"/>
              </a:rPr>
              <a:t>.</a:t>
            </a:r>
          </a:p>
          <a:p>
            <a:endParaRPr lang="ru-RU" dirty="0" smtClean="0">
              <a:solidFill>
                <a:prstClr val="black">
                  <a:lumMod val="85000"/>
                  <a:lumOff val="15000"/>
                </a:prstClr>
              </a:solidFill>
              <a:latin typeface="+mj-lt"/>
            </a:endParaRPr>
          </a:p>
          <a:p>
            <a:r>
              <a:rPr lang="ru-RU" b="1" dirty="0" smtClean="0">
                <a:solidFill>
                  <a:prstClr val="black">
                    <a:lumMod val="85000"/>
                    <a:lumOff val="15000"/>
                  </a:prstClr>
                </a:solidFill>
                <a:latin typeface="+mj-lt"/>
              </a:rPr>
              <a:t>Письмо Минтруда от 27.12.2001 №15-2/ООГ -3549</a:t>
            </a:r>
          </a:p>
          <a:p>
            <a:r>
              <a:rPr lang="ru-RU" dirty="0" smtClean="0">
                <a:solidFill>
                  <a:prstClr val="black">
                    <a:lumMod val="85000"/>
                    <a:lumOff val="15000"/>
                  </a:prstClr>
                </a:solidFill>
                <a:latin typeface="+mj-lt"/>
              </a:rPr>
              <a:t>В целях </a:t>
            </a:r>
            <a:r>
              <a:rPr lang="ru-RU" dirty="0">
                <a:solidFill>
                  <a:prstClr val="black">
                    <a:lumMod val="85000"/>
                    <a:lumOff val="15000"/>
                  </a:prstClr>
                </a:solidFill>
                <a:latin typeface="+mj-lt"/>
              </a:rPr>
              <a:t>обеспечения безопасности труда и </a:t>
            </a:r>
            <a:r>
              <a:rPr lang="ru-RU" dirty="0" smtClean="0">
                <a:solidFill>
                  <a:prstClr val="black">
                    <a:lumMod val="85000"/>
                    <a:lumOff val="15000"/>
                  </a:prstClr>
                </a:solidFill>
                <a:latin typeface="+mj-lt"/>
              </a:rPr>
              <a:t>сохранения жизни </a:t>
            </a:r>
            <a:r>
              <a:rPr lang="ru-RU" dirty="0">
                <a:solidFill>
                  <a:prstClr val="black">
                    <a:lumMod val="85000"/>
                    <a:lumOff val="15000"/>
                  </a:prstClr>
                </a:solidFill>
                <a:latin typeface="+mj-lt"/>
              </a:rPr>
              <a:t>и здоровья работников обеспечить разработку инструкций по охране </a:t>
            </a:r>
            <a:r>
              <a:rPr lang="ru-RU" dirty="0" smtClean="0">
                <a:solidFill>
                  <a:prstClr val="black">
                    <a:lumMod val="85000"/>
                    <a:lumOff val="15000"/>
                  </a:prstClr>
                </a:solidFill>
                <a:latin typeface="+mj-lt"/>
              </a:rPr>
              <a:t>труда в </a:t>
            </a:r>
            <a:r>
              <a:rPr lang="ru-RU" dirty="0">
                <a:solidFill>
                  <a:prstClr val="black">
                    <a:lumMod val="85000"/>
                    <a:lumOff val="15000"/>
                  </a:prstClr>
                </a:solidFill>
                <a:latin typeface="+mj-lt"/>
              </a:rPr>
              <a:t>установленном порядке с учетом требований правил по охране </a:t>
            </a:r>
            <a:r>
              <a:rPr lang="ru-RU" dirty="0" smtClean="0">
                <a:solidFill>
                  <a:prstClr val="black">
                    <a:lumMod val="85000"/>
                    <a:lumOff val="15000"/>
                  </a:prstClr>
                </a:solidFill>
                <a:latin typeface="+mj-lt"/>
              </a:rPr>
              <a:t>труда, утвержденных </a:t>
            </a:r>
            <a:r>
              <a:rPr lang="ru-RU" dirty="0">
                <a:solidFill>
                  <a:prstClr val="black">
                    <a:lumMod val="85000"/>
                    <a:lumOff val="15000"/>
                  </a:prstClr>
                </a:solidFill>
                <a:latin typeface="+mj-lt"/>
              </a:rPr>
              <a:t>Минтрудом </a:t>
            </a:r>
            <a:r>
              <a:rPr lang="ru-RU" dirty="0" smtClean="0">
                <a:solidFill>
                  <a:prstClr val="black">
                    <a:lumMod val="85000"/>
                    <a:lumOff val="15000"/>
                  </a:prstClr>
                </a:solidFill>
                <a:latin typeface="+mj-lt"/>
              </a:rPr>
              <a:t>России. При </a:t>
            </a:r>
            <a:r>
              <a:rPr lang="ru-RU" dirty="0">
                <a:solidFill>
                  <a:prstClr val="black">
                    <a:lumMod val="85000"/>
                    <a:lumOff val="15000"/>
                  </a:prstClr>
                </a:solidFill>
                <a:latin typeface="+mj-lt"/>
              </a:rPr>
              <a:t>необходимости работодатель вправе принять решение о </a:t>
            </a:r>
            <a:r>
              <a:rPr lang="ru-RU" dirty="0" smtClean="0">
                <a:solidFill>
                  <a:prstClr val="black">
                    <a:lumMod val="85000"/>
                    <a:lumOff val="15000"/>
                  </a:prstClr>
                </a:solidFill>
                <a:latin typeface="+mj-lt"/>
              </a:rPr>
              <a:t>разработке единого </a:t>
            </a:r>
            <a:r>
              <a:rPr lang="ru-RU" dirty="0">
                <a:solidFill>
                  <a:prstClr val="black">
                    <a:lumMod val="85000"/>
                    <a:lumOff val="15000"/>
                  </a:prstClr>
                </a:solidFill>
                <a:latin typeface="+mj-lt"/>
              </a:rPr>
              <a:t>стандарта по охране труда на все виды выполняемых им работ.</a:t>
            </a:r>
          </a:p>
          <a:p>
            <a:endParaRPr lang="ru-RU" b="1" dirty="0">
              <a:solidFill>
                <a:prstClr val="black">
                  <a:lumMod val="85000"/>
                  <a:lumOff val="15000"/>
                </a:prstClr>
              </a:solidFill>
              <a:latin typeface="+mj-lt"/>
            </a:endParaRPr>
          </a:p>
          <a:p>
            <a:endParaRPr lang="ru-RU" b="1" dirty="0">
              <a:solidFill>
                <a:prstClr val="black">
                  <a:lumMod val="85000"/>
                  <a:lumOff val="15000"/>
                </a:prstClr>
              </a:solidFill>
              <a:latin typeface="+mj-lt"/>
            </a:endParaRPr>
          </a:p>
          <a:p>
            <a:endParaRPr lang="ru-RU" b="1" dirty="0" smtClean="0">
              <a:solidFill>
                <a:prstClr val="black">
                  <a:lumMod val="85000"/>
                  <a:lumOff val="15000"/>
                </a:prstClr>
              </a:solidFill>
              <a:latin typeface="+mj-lt"/>
            </a:endParaRPr>
          </a:p>
        </p:txBody>
      </p:sp>
    </p:spTree>
    <p:extLst>
      <p:ext uri="{BB962C8B-B14F-4D97-AF65-F5344CB8AC3E}">
        <p14:creationId xmlns:p14="http://schemas.microsoft.com/office/powerpoint/2010/main" val="4243452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8264" y="909047"/>
            <a:ext cx="11883736" cy="4708981"/>
          </a:xfrm>
          <a:prstGeom prst="rect">
            <a:avLst/>
          </a:prstGeom>
          <a:noFill/>
        </p:spPr>
        <p:txBody>
          <a:bodyPr wrap="square" rtlCol="0">
            <a:spAutoFit/>
          </a:bodyPr>
          <a:lstStyle/>
          <a:p>
            <a:r>
              <a:rPr lang="ru-RU" sz="2000" b="1" dirty="0">
                <a:solidFill>
                  <a:prstClr val="black"/>
                </a:solidFill>
              </a:rPr>
              <a:t>Приняты поправки в раздел "Охрана труда" ТК РФ</a:t>
            </a:r>
          </a:p>
          <a:p>
            <a:pPr marL="342900" indent="-342900">
              <a:buFont typeface="Arial" panose="020B0604020202020204" pitchFamily="34" charset="0"/>
              <a:buChar char="•"/>
            </a:pPr>
            <a:r>
              <a:rPr lang="ru-RU" sz="2000" dirty="0" smtClean="0">
                <a:solidFill>
                  <a:prstClr val="black"/>
                </a:solidFill>
              </a:rPr>
              <a:t>Установлен </a:t>
            </a:r>
            <a:r>
              <a:rPr lang="ru-RU" sz="2000" dirty="0">
                <a:solidFill>
                  <a:prstClr val="black"/>
                </a:solidFill>
              </a:rPr>
              <a:t>запрет на работу в опасных условиях труда. Если по результатам спецоценки условиям труда на рабочем месте присвоен 4-й класс, работодатель должен приостановить работы до устранения оснований, послуживших установлению опасного класса условий труда. На время приостановления работ за работником сохраняются место работы (должность) и средний заработок. Также работник может быть с его согласия переведен на другую работу с оплатой труда по выполняемой работе, но не ниже среднего заработка по прежней работе</a:t>
            </a:r>
            <a:r>
              <a:rPr lang="ru-RU" sz="2000" dirty="0" smtClean="0">
                <a:solidFill>
                  <a:prstClr val="black"/>
                </a:solidFill>
              </a:rPr>
              <a:t>.</a:t>
            </a:r>
          </a:p>
          <a:p>
            <a:pPr marL="342900" indent="-342900">
              <a:buFont typeface="Arial" panose="020B0604020202020204" pitchFamily="34" charset="0"/>
              <a:buChar char="•"/>
            </a:pPr>
            <a:r>
              <a:rPr lang="ru-RU" sz="2000" dirty="0" smtClean="0">
                <a:solidFill>
                  <a:prstClr val="black"/>
                </a:solidFill>
              </a:rPr>
              <a:t> Определены гарантии </a:t>
            </a:r>
            <a:r>
              <a:rPr lang="ru-RU" sz="2000" dirty="0">
                <a:solidFill>
                  <a:prstClr val="black"/>
                </a:solidFill>
              </a:rPr>
              <a:t>права работников на труд в условиях, соответствующих требованиям охраны </a:t>
            </a:r>
            <a:r>
              <a:rPr lang="ru-RU" sz="2000" dirty="0" smtClean="0">
                <a:solidFill>
                  <a:prstClr val="black"/>
                </a:solidFill>
              </a:rPr>
              <a:t>труда</a:t>
            </a:r>
          </a:p>
          <a:p>
            <a:pPr marL="342900" indent="-342900">
              <a:buFont typeface="Arial" panose="020B0604020202020204" pitchFamily="34" charset="0"/>
              <a:buChar char="•"/>
            </a:pPr>
            <a:r>
              <a:rPr lang="ru-RU" sz="2000" dirty="0">
                <a:solidFill>
                  <a:prstClr val="black"/>
                </a:solidFill>
              </a:rPr>
              <a:t>Конкретно прописано </a:t>
            </a:r>
            <a:r>
              <a:rPr lang="ru-RU" sz="2000" dirty="0" smtClean="0">
                <a:solidFill>
                  <a:prstClr val="black"/>
                </a:solidFill>
              </a:rPr>
              <a:t>право </a:t>
            </a:r>
            <a:r>
              <a:rPr lang="ru-RU" sz="2000" dirty="0">
                <a:solidFill>
                  <a:prstClr val="black"/>
                </a:solidFill>
              </a:rPr>
              <a:t>работника на получение информации об условиях и охране </a:t>
            </a:r>
            <a:r>
              <a:rPr lang="ru-RU" sz="2000" dirty="0" smtClean="0">
                <a:solidFill>
                  <a:prstClr val="black"/>
                </a:solidFill>
              </a:rPr>
              <a:t>труда</a:t>
            </a:r>
            <a:endParaRPr lang="ru-RU" sz="2000" dirty="0">
              <a:solidFill>
                <a:prstClr val="black"/>
              </a:solidFill>
            </a:endParaRPr>
          </a:p>
          <a:p>
            <a:pPr marL="342900" indent="-342900">
              <a:buFont typeface="Arial" panose="020B0604020202020204" pitchFamily="34" charset="0"/>
              <a:buChar char="•"/>
            </a:pPr>
            <a:r>
              <a:rPr lang="ru-RU" sz="2000" dirty="0" smtClean="0">
                <a:solidFill>
                  <a:prstClr val="black"/>
                </a:solidFill>
              </a:rPr>
              <a:t> Подробно урегулирован </a:t>
            </a:r>
            <a:r>
              <a:rPr lang="ru-RU" sz="2000" dirty="0">
                <a:solidFill>
                  <a:prstClr val="black"/>
                </a:solidFill>
              </a:rPr>
              <a:t>порядок управления профессиональными рисками на рабочих местах</a:t>
            </a:r>
            <a:r>
              <a:rPr lang="ru-RU" sz="2000" dirty="0" smtClean="0">
                <a:solidFill>
                  <a:prstClr val="black"/>
                </a:solidFill>
              </a:rPr>
              <a:t>.</a:t>
            </a:r>
          </a:p>
          <a:p>
            <a:pPr marL="342900" indent="-342900">
              <a:buFont typeface="Arial" panose="020B0604020202020204" pitchFamily="34" charset="0"/>
              <a:buChar char="•"/>
            </a:pPr>
            <a:r>
              <a:rPr lang="ru-RU" sz="2000" dirty="0" smtClean="0">
                <a:solidFill>
                  <a:prstClr val="black"/>
                </a:solidFill>
              </a:rPr>
              <a:t>Описаны </a:t>
            </a:r>
            <a:r>
              <a:rPr lang="ru-RU" sz="2000" dirty="0" smtClean="0">
                <a:solidFill>
                  <a:prstClr val="black"/>
                </a:solidFill>
              </a:rPr>
              <a:t>виды обучения </a:t>
            </a:r>
            <a:r>
              <a:rPr lang="ru-RU" sz="2000" dirty="0">
                <a:solidFill>
                  <a:prstClr val="black"/>
                </a:solidFill>
              </a:rPr>
              <a:t>по охране труда: </a:t>
            </a:r>
            <a:r>
              <a:rPr lang="ru-RU" sz="2000" dirty="0" smtClean="0">
                <a:solidFill>
                  <a:prstClr val="black"/>
                </a:solidFill>
              </a:rPr>
              <a:t>инструктажи по </a:t>
            </a:r>
            <a:r>
              <a:rPr lang="ru-RU" sz="2000" dirty="0">
                <a:solidFill>
                  <a:prstClr val="black"/>
                </a:solidFill>
              </a:rPr>
              <a:t>охране </a:t>
            </a:r>
            <a:r>
              <a:rPr lang="ru-RU" sz="2000" dirty="0" smtClean="0">
                <a:solidFill>
                  <a:prstClr val="black"/>
                </a:solidFill>
              </a:rPr>
              <a:t>труда; стажировки </a:t>
            </a:r>
            <a:r>
              <a:rPr lang="ru-RU" sz="2000" dirty="0">
                <a:solidFill>
                  <a:prstClr val="black"/>
                </a:solidFill>
              </a:rPr>
              <a:t>на рабочем </a:t>
            </a:r>
            <a:r>
              <a:rPr lang="ru-RU" sz="2000" dirty="0" smtClean="0">
                <a:solidFill>
                  <a:prstClr val="black"/>
                </a:solidFill>
              </a:rPr>
              <a:t>месте;</a:t>
            </a:r>
            <a:endParaRPr lang="ru-RU" sz="2000" dirty="0">
              <a:solidFill>
                <a:prstClr val="black"/>
              </a:solidFill>
            </a:endParaRPr>
          </a:p>
          <a:p>
            <a:r>
              <a:rPr lang="ru-RU" sz="2000" dirty="0">
                <a:solidFill>
                  <a:prstClr val="black"/>
                </a:solidFill>
              </a:rPr>
              <a:t>обучения по оказанию первой помощи </a:t>
            </a:r>
            <a:r>
              <a:rPr lang="ru-RU" sz="2000" dirty="0" smtClean="0">
                <a:solidFill>
                  <a:prstClr val="black"/>
                </a:solidFill>
              </a:rPr>
              <a:t>пострадавшим; обучения </a:t>
            </a:r>
            <a:r>
              <a:rPr lang="ru-RU" sz="2000" dirty="0">
                <a:solidFill>
                  <a:prstClr val="black"/>
                </a:solidFill>
              </a:rPr>
              <a:t>по использованию </a:t>
            </a:r>
            <a:r>
              <a:rPr lang="ru-RU" sz="2000" dirty="0" smtClean="0">
                <a:solidFill>
                  <a:prstClr val="black"/>
                </a:solidFill>
              </a:rPr>
              <a:t>средств </a:t>
            </a:r>
            <a:r>
              <a:rPr lang="ru-RU" sz="2000" dirty="0">
                <a:solidFill>
                  <a:prstClr val="black"/>
                </a:solidFill>
              </a:rPr>
              <a:t>индивидуальной </a:t>
            </a:r>
            <a:r>
              <a:rPr lang="ru-RU" sz="2000" dirty="0" smtClean="0">
                <a:solidFill>
                  <a:prstClr val="black"/>
                </a:solidFill>
              </a:rPr>
              <a:t>защиты; обучения </a:t>
            </a:r>
            <a:r>
              <a:rPr lang="ru-RU" sz="2000" dirty="0">
                <a:solidFill>
                  <a:prstClr val="black"/>
                </a:solidFill>
              </a:rPr>
              <a:t>по охране труда </a:t>
            </a:r>
          </a:p>
          <a:p>
            <a:pPr marL="342900" indent="-342900">
              <a:buFont typeface="Arial" panose="020B0604020202020204" pitchFamily="34" charset="0"/>
              <a:buChar char="•"/>
            </a:pPr>
            <a:r>
              <a:rPr lang="ru-RU" sz="2000" dirty="0" smtClean="0">
                <a:solidFill>
                  <a:prstClr val="black"/>
                </a:solidFill>
              </a:rPr>
              <a:t>Скорректированы  правовые норы по медосмотрам и  псих. освидетельствованиям </a:t>
            </a:r>
            <a:endParaRPr lang="ru-RU" sz="2000" dirty="0">
              <a:solidFill>
                <a:prstClr val="black"/>
              </a:solidFill>
            </a:endParaRPr>
          </a:p>
        </p:txBody>
      </p:sp>
    </p:spTree>
    <p:extLst>
      <p:ext uri="{BB962C8B-B14F-4D97-AF65-F5344CB8AC3E}">
        <p14:creationId xmlns:p14="http://schemas.microsoft.com/office/powerpoint/2010/main" val="1148533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8264" y="909047"/>
            <a:ext cx="11883736" cy="3170099"/>
          </a:xfrm>
          <a:prstGeom prst="rect">
            <a:avLst/>
          </a:prstGeom>
          <a:noFill/>
        </p:spPr>
        <p:txBody>
          <a:bodyPr wrap="square" rtlCol="0">
            <a:spAutoFit/>
          </a:bodyPr>
          <a:lstStyle/>
          <a:p>
            <a:r>
              <a:rPr lang="ru-RU" sz="2000" b="1" dirty="0">
                <a:solidFill>
                  <a:prstClr val="black"/>
                </a:solidFill>
              </a:rPr>
              <a:t>Приняты поправки в раздел "Охрана труда" ТК РФ</a:t>
            </a:r>
          </a:p>
          <a:p>
            <a:pPr marL="342900" indent="-342900">
              <a:buFont typeface="Arial" panose="020B0604020202020204" pitchFamily="34" charset="0"/>
              <a:buChar char="•"/>
            </a:pPr>
            <a:endParaRPr lang="ru-RU" sz="2000" dirty="0" smtClean="0">
              <a:solidFill>
                <a:prstClr val="black"/>
              </a:solidFill>
            </a:endParaRPr>
          </a:p>
          <a:p>
            <a:pPr marL="342900" indent="-342900">
              <a:buFont typeface="Arial" panose="020B0604020202020204" pitchFamily="34" charset="0"/>
              <a:buChar char="•"/>
            </a:pPr>
            <a:r>
              <a:rPr lang="ru-RU" sz="2000" dirty="0" smtClean="0">
                <a:solidFill>
                  <a:prstClr val="black"/>
                </a:solidFill>
              </a:rPr>
              <a:t>Водиться новая система обеспечения спецодеждой и  </a:t>
            </a:r>
            <a:r>
              <a:rPr lang="ru-RU" sz="2000" dirty="0" err="1" smtClean="0">
                <a:solidFill>
                  <a:prstClr val="black"/>
                </a:solidFill>
              </a:rPr>
              <a:t>смающимися</a:t>
            </a:r>
            <a:r>
              <a:rPr lang="ru-RU" sz="2000" dirty="0" smtClean="0">
                <a:solidFill>
                  <a:prstClr val="black"/>
                </a:solidFill>
              </a:rPr>
              <a:t> </a:t>
            </a:r>
            <a:r>
              <a:rPr lang="ru-RU" sz="2000" dirty="0" smtClean="0">
                <a:solidFill>
                  <a:prstClr val="black"/>
                </a:solidFill>
              </a:rPr>
              <a:t>средствами на основе единых типовых </a:t>
            </a:r>
            <a:r>
              <a:rPr lang="ru-RU" sz="2000" dirty="0">
                <a:solidFill>
                  <a:prstClr val="black"/>
                </a:solidFill>
              </a:rPr>
              <a:t>норм выдачи средств индивидуальной защиты и смывающих средств </a:t>
            </a:r>
            <a:endParaRPr lang="ru-RU" sz="2000" dirty="0" smtClean="0">
              <a:solidFill>
                <a:prstClr val="black"/>
              </a:solidFill>
            </a:endParaRPr>
          </a:p>
          <a:p>
            <a:pPr marL="342900" indent="-342900">
              <a:buFont typeface="Arial" panose="020B0604020202020204" pitchFamily="34" charset="0"/>
              <a:buChar char="•"/>
            </a:pPr>
            <a:r>
              <a:rPr lang="ru-RU" sz="2000" dirty="0" smtClean="0">
                <a:solidFill>
                  <a:prstClr val="black"/>
                </a:solidFill>
              </a:rPr>
              <a:t>Скорректированы нормы </a:t>
            </a:r>
            <a:r>
              <a:rPr lang="ru-RU" sz="2000" dirty="0">
                <a:solidFill>
                  <a:prstClr val="black"/>
                </a:solidFill>
              </a:rPr>
              <a:t>касательно </a:t>
            </a:r>
            <a:r>
              <a:rPr lang="ru-RU" sz="2000" dirty="0" smtClean="0">
                <a:solidFill>
                  <a:prstClr val="black"/>
                </a:solidFill>
              </a:rPr>
              <a:t>лечебно-профилактического питания </a:t>
            </a:r>
          </a:p>
          <a:p>
            <a:pPr marL="342900" indent="-342900">
              <a:buFont typeface="Arial" panose="020B0604020202020204" pitchFamily="34" charset="0"/>
              <a:buChar char="•"/>
            </a:pPr>
            <a:r>
              <a:rPr lang="ru-RU" sz="2000" dirty="0" smtClean="0">
                <a:solidFill>
                  <a:prstClr val="black"/>
                </a:solidFill>
              </a:rPr>
              <a:t>Скорректированы нормы касательно службы охраны труда, комитетов (комиссий)</a:t>
            </a:r>
          </a:p>
          <a:p>
            <a:pPr marL="342900" indent="-342900">
              <a:buFont typeface="Arial" panose="020B0604020202020204" pitchFamily="34" charset="0"/>
              <a:buChar char="•"/>
            </a:pPr>
            <a:r>
              <a:rPr lang="ru-RU" sz="2000" dirty="0" smtClean="0">
                <a:solidFill>
                  <a:prstClr val="black"/>
                </a:solidFill>
              </a:rPr>
              <a:t>Вводиться </a:t>
            </a:r>
            <a:r>
              <a:rPr lang="ru-RU" sz="2000" dirty="0">
                <a:solidFill>
                  <a:prstClr val="black"/>
                </a:solidFill>
              </a:rPr>
              <a:t>понятие «микротравма»,  предусмотрена обязанность работодателей регистрировать микротравмы и расследовать причины их возникновения</a:t>
            </a:r>
            <a:r>
              <a:rPr lang="ru-RU" sz="2000" dirty="0" smtClean="0">
                <a:solidFill>
                  <a:prstClr val="black"/>
                </a:solidFill>
              </a:rPr>
              <a:t>.</a:t>
            </a:r>
          </a:p>
          <a:p>
            <a:pPr marL="342900" indent="-342900">
              <a:buFont typeface="Arial" panose="020B0604020202020204" pitchFamily="34" charset="0"/>
              <a:buChar char="•"/>
            </a:pPr>
            <a:r>
              <a:rPr lang="ru-RU" sz="2000" dirty="0">
                <a:solidFill>
                  <a:prstClr val="black"/>
                </a:solidFill>
              </a:rPr>
              <a:t>Скорректированы нормы касательно ограничения по труду  женщин</a:t>
            </a:r>
          </a:p>
          <a:p>
            <a:pPr marL="342900" indent="-342900">
              <a:buFont typeface="Arial" panose="020B0604020202020204" pitchFamily="34" charset="0"/>
              <a:buChar char="•"/>
            </a:pPr>
            <a:r>
              <a:rPr lang="ru-RU" sz="2000" dirty="0" smtClean="0">
                <a:solidFill>
                  <a:prstClr val="black"/>
                </a:solidFill>
              </a:rPr>
              <a:t>Внесены отдельные корректировки касательно расследования несчастного случая</a:t>
            </a:r>
          </a:p>
        </p:txBody>
      </p:sp>
    </p:spTree>
    <p:extLst>
      <p:ext uri="{BB962C8B-B14F-4D97-AF65-F5344CB8AC3E}">
        <p14:creationId xmlns:p14="http://schemas.microsoft.com/office/powerpoint/2010/main" val="3202413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8264" y="401500"/>
            <a:ext cx="11883736" cy="3698577"/>
          </a:xfrm>
          <a:prstGeom prst="rect">
            <a:avLst/>
          </a:prstGeom>
          <a:noFill/>
        </p:spPr>
        <p:txBody>
          <a:bodyPr wrap="square" rtlCol="0">
            <a:spAutoFit/>
          </a:bodyPr>
          <a:lstStyle/>
          <a:p>
            <a:pPr algn="just">
              <a:lnSpc>
                <a:spcPct val="107000"/>
              </a:lnSpc>
              <a:spcAft>
                <a:spcPts val="0"/>
              </a:spcAft>
            </a:pPr>
            <a:r>
              <a:rPr lang="ru-RU" sz="2000" b="1" dirty="0">
                <a:ea typeface="Calibri" panose="020F0502020204030204" pitchFamily="34" charset="0"/>
                <a:cs typeface="Times New Roman" panose="02020603050405020304" pitchFamily="18" charset="0"/>
              </a:rPr>
              <a:t>С 1 марта 2022 года при утверждении внутреннего документа о комитете (комиссии) по охране труда нужно брать за основу примерное положение. Оно заменит действующее типовое положение.</a:t>
            </a:r>
          </a:p>
          <a:p>
            <a:pPr algn="just">
              <a:lnSpc>
                <a:spcPct val="107000"/>
              </a:lnSpc>
              <a:spcAft>
                <a:spcPts val="0"/>
              </a:spcAft>
            </a:pPr>
            <a:r>
              <a:rPr lang="ru-RU" sz="2000" b="1" dirty="0">
                <a:ea typeface="Calibri" panose="020F0502020204030204" pitchFamily="34" charset="0"/>
                <a:cs typeface="Times New Roman" panose="02020603050405020304" pitchFamily="18" charset="0"/>
              </a:rPr>
              <a:t>Приказ Минтруда России от 22.09.2021 N </a:t>
            </a:r>
            <a:r>
              <a:rPr lang="ru-RU" sz="2000" b="1" dirty="0" smtClean="0">
                <a:ea typeface="Calibri" panose="020F0502020204030204" pitchFamily="34" charset="0"/>
                <a:cs typeface="Times New Roman" panose="02020603050405020304" pitchFamily="18" charset="0"/>
              </a:rPr>
              <a:t>650н</a:t>
            </a:r>
          </a:p>
          <a:p>
            <a:pPr algn="just">
              <a:lnSpc>
                <a:spcPct val="107000"/>
              </a:lnSpc>
              <a:spcAft>
                <a:spcPts val="0"/>
              </a:spcAft>
            </a:pPr>
            <a:endParaRPr lang="ru-RU" sz="2000" b="1" dirty="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Arial" panose="020B0604020202020204" pitchFamily="34" charset="0"/>
              <a:buChar char="•"/>
            </a:pPr>
            <a:r>
              <a:rPr lang="ru-RU" sz="2000" dirty="0" smtClean="0">
                <a:ea typeface="Calibri" panose="020F0502020204030204" pitchFamily="34" charset="0"/>
                <a:cs typeface="Times New Roman" panose="02020603050405020304" pitchFamily="18" charset="0"/>
              </a:rPr>
              <a:t>появились </a:t>
            </a:r>
            <a:r>
              <a:rPr lang="ru-RU" sz="2000" dirty="0">
                <a:ea typeface="Calibri" panose="020F0502020204030204" pitchFamily="34" charset="0"/>
                <a:cs typeface="Times New Roman" panose="02020603050405020304" pitchFamily="18" charset="0"/>
              </a:rPr>
              <a:t>новые задачи Комитета (рассмотрение проектов ЛНА работодателя по охране труда и формирование предложений по их корректировке, подготовка предложений по улучшению условий и охраны труда по результатам проверок и пр., рассмотрение результатов СОУТ и оценки профессиональных рисков).</a:t>
            </a:r>
          </a:p>
          <a:p>
            <a:pPr marL="342900" indent="-342900" algn="just">
              <a:lnSpc>
                <a:spcPct val="107000"/>
              </a:lnSpc>
              <a:spcAft>
                <a:spcPts val="0"/>
              </a:spcAft>
              <a:buFont typeface="Arial" panose="020B0604020202020204" pitchFamily="34" charset="0"/>
              <a:buChar char="•"/>
            </a:pPr>
            <a:r>
              <a:rPr lang="ru-RU" sz="2000" dirty="0" smtClean="0">
                <a:ea typeface="Calibri" panose="020F0502020204030204" pitchFamily="34" charset="0"/>
                <a:cs typeface="Times New Roman" panose="02020603050405020304" pitchFamily="18" charset="0"/>
              </a:rPr>
              <a:t>скорректированы </a:t>
            </a:r>
            <a:r>
              <a:rPr lang="ru-RU" sz="2000" dirty="0">
                <a:ea typeface="Calibri" panose="020F0502020204030204" pitchFamily="34" charset="0"/>
                <a:cs typeface="Times New Roman" panose="02020603050405020304" pitchFamily="18" charset="0"/>
              </a:rPr>
              <a:t>функции Комитета на предмет содействия - ранее службе охраны труда, теперь работодателю. Добавилась функция по содействию работодателю при рассмотрении обстоятельств микротравм и выявлении их причин.</a:t>
            </a:r>
            <a:endParaRPr lang="ru-RU" sz="20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61696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13174" y="344119"/>
            <a:ext cx="11328306" cy="6740307"/>
          </a:xfrm>
          <a:prstGeom prst="rect">
            <a:avLst/>
          </a:prstGeom>
          <a:noFill/>
        </p:spPr>
        <p:txBody>
          <a:bodyPr wrap="square" rtlCol="0">
            <a:spAutoFit/>
          </a:bodyPr>
          <a:lstStyle/>
          <a:p>
            <a:r>
              <a:rPr lang="ru-RU" b="1" dirty="0"/>
              <a:t>Приказ Минтруда России от 22.09.2021 N 656н "Об утверждении примерного перечня мероприятий по предотвращению случаев повреждения здоровья работников (при производстве работ (оказании услуг) на территории, находящейся под контролем другого работодателя (иного лица)"</a:t>
            </a:r>
          </a:p>
          <a:p>
            <a:r>
              <a:rPr lang="ru-RU" b="1" dirty="0"/>
              <a:t>С 1 марта 2022 года вступит в силу примерный перечень мероприятий по предотвращению случаев повреждения здоровья работников при производстве работ на территории другого работодателя</a:t>
            </a:r>
          </a:p>
          <a:p>
            <a:endParaRPr lang="ru-RU" dirty="0" smtClean="0"/>
          </a:p>
          <a:p>
            <a:r>
              <a:rPr lang="ru-RU" dirty="0" smtClean="0"/>
              <a:t> </a:t>
            </a:r>
            <a:r>
              <a:rPr lang="ru-RU" dirty="0"/>
              <a:t>установлены мероприятия:</a:t>
            </a:r>
          </a:p>
          <a:p>
            <a:r>
              <a:rPr lang="ru-RU" dirty="0"/>
              <a:t>- Организационные:</a:t>
            </a:r>
          </a:p>
          <a:p>
            <a:r>
              <a:rPr lang="ru-RU" dirty="0"/>
              <a:t>назначение работодателями лиц, отвечающих за безопасную организацию работ, составление работодателями единого перечня вредных и(или) опасных производственных факторов, плана мероприятий по эвакуации при ЧС, утверждение акта-допуска при работах, где он необходим, проведение мониторинга соблюдения требований охраны труда, разработка ИОТ, учитывающих специфику проведения работ и др. </a:t>
            </a:r>
          </a:p>
          <a:p>
            <a:r>
              <a:rPr lang="ru-RU" dirty="0"/>
              <a:t>- Технические:</a:t>
            </a:r>
          </a:p>
          <a:p>
            <a:r>
              <a:rPr lang="ru-RU" dirty="0"/>
              <a:t>установка предохранительных, защитных и сигнализирующих устройств, определение границ опасных зон, рабочих мест на которых работы выполняются по наряду-допуску, мест установки ограждений и знаков безопасности, обеспечение естественного и искусственного освещения на территории и на рабочих местах, организация уборки территории и пр.</a:t>
            </a:r>
          </a:p>
          <a:p>
            <a:r>
              <a:rPr lang="ru-RU" dirty="0"/>
              <a:t>- По обеспечению СИЗ:</a:t>
            </a:r>
          </a:p>
          <a:p>
            <a:r>
              <a:rPr lang="ru-RU" dirty="0"/>
              <a:t>определение мест хранения, особенностей использования и мест утилизации СИЗ и СиОС;</a:t>
            </a:r>
          </a:p>
          <a:p>
            <a:r>
              <a:rPr lang="ru-RU" dirty="0"/>
              <a:t>- лечебно-профилактические и санитарно-бытовые: </a:t>
            </a:r>
          </a:p>
          <a:p>
            <a:r>
              <a:rPr lang="ru-RU" dirty="0"/>
              <a:t>определение местоположения аптечек, устройство комнат отдыха, определение порядка совместного использования санитарно-бытовых помещений, комнат обогрева и др.</a:t>
            </a:r>
          </a:p>
          <a:p>
            <a:endParaRPr lang="ru-RU" dirty="0"/>
          </a:p>
          <a:p>
            <a:endParaRPr lang="ru-RU" dirty="0"/>
          </a:p>
        </p:txBody>
      </p:sp>
    </p:spTree>
    <p:extLst>
      <p:ext uri="{BB962C8B-B14F-4D97-AF65-F5344CB8AC3E}">
        <p14:creationId xmlns:p14="http://schemas.microsoft.com/office/powerpoint/2010/main" val="2749998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00288" y="313656"/>
            <a:ext cx="11691712" cy="6481454"/>
          </a:xfrm>
          <a:prstGeom prst="rect">
            <a:avLst/>
          </a:prstGeom>
          <a:noFill/>
        </p:spPr>
        <p:txBody>
          <a:bodyPr wrap="square" rtlCol="0">
            <a:spAutoFit/>
          </a:bodyPr>
          <a:lstStyle/>
          <a:p>
            <a:pPr algn="just">
              <a:lnSpc>
                <a:spcPct val="107000"/>
              </a:lnSpc>
              <a:spcAft>
                <a:spcPts val="0"/>
              </a:spcAft>
            </a:pPr>
            <a:r>
              <a:rPr lang="ru-RU" sz="1600" b="1" dirty="0">
                <a:ea typeface="Calibri" panose="020F0502020204030204" pitchFamily="34" charset="0"/>
                <a:cs typeface="Times New Roman" panose="02020603050405020304" pitchFamily="18" charset="0"/>
              </a:rPr>
              <a:t>Минтруд установил основные требования к правилам и инструкциям по охране труда</a:t>
            </a:r>
          </a:p>
          <a:p>
            <a:pPr algn="just">
              <a:lnSpc>
                <a:spcPct val="107000"/>
              </a:lnSpc>
              <a:spcAft>
                <a:spcPts val="0"/>
              </a:spcAft>
            </a:pPr>
            <a:r>
              <a:rPr lang="ru-RU" sz="1600" b="1" dirty="0">
                <a:ea typeface="Calibri" panose="020F0502020204030204" pitchFamily="34" charset="0"/>
                <a:cs typeface="Times New Roman" panose="02020603050405020304" pitchFamily="18" charset="0"/>
              </a:rPr>
              <a:t>С 1 марта 2022 года к порядку разработки и содержанию правил и инструкций по охране труда станут применять требования. Приказ Минтруда России от 29.10.2021 N </a:t>
            </a:r>
            <a:r>
              <a:rPr lang="ru-RU" sz="1600" b="1" dirty="0" smtClean="0">
                <a:ea typeface="Calibri" panose="020F0502020204030204" pitchFamily="34" charset="0"/>
                <a:cs typeface="Times New Roman" panose="02020603050405020304" pitchFamily="18" charset="0"/>
              </a:rPr>
              <a:t>772н</a:t>
            </a:r>
            <a:endParaRPr lang="ru-RU" sz="1600" dirty="0">
              <a:ea typeface="Calibri" panose="020F0502020204030204" pitchFamily="34" charset="0"/>
              <a:cs typeface="Times New Roman" panose="02020603050405020304" pitchFamily="18" charset="0"/>
            </a:endParaRPr>
          </a:p>
          <a:p>
            <a:pPr algn="just">
              <a:lnSpc>
                <a:spcPct val="107000"/>
              </a:lnSpc>
              <a:spcAft>
                <a:spcPts val="0"/>
              </a:spcAft>
            </a:pPr>
            <a:r>
              <a:rPr lang="ru-RU" sz="1600" b="1" dirty="0" smtClean="0">
                <a:ea typeface="Calibri" panose="020F0502020204030204" pitchFamily="34" charset="0"/>
                <a:cs typeface="Times New Roman" panose="02020603050405020304" pitchFamily="18" charset="0"/>
              </a:rPr>
              <a:t>Правила </a:t>
            </a:r>
            <a:r>
              <a:rPr lang="ru-RU" sz="1600" b="1" dirty="0">
                <a:ea typeface="Calibri" panose="020F0502020204030204" pitchFamily="34" charset="0"/>
                <a:cs typeface="Times New Roman" panose="02020603050405020304" pitchFamily="18" charset="0"/>
              </a:rPr>
              <a:t>(стандарты) по охране труда</a:t>
            </a:r>
            <a:r>
              <a:rPr lang="ru-RU" sz="1600" dirty="0">
                <a:ea typeface="Calibri" panose="020F0502020204030204" pitchFamily="34" charset="0"/>
                <a:cs typeface="Times New Roman" panose="02020603050405020304" pitchFamily="18" charset="0"/>
              </a:rPr>
              <a:t> должны содержать требования по обеспечению безопасности труда и контролю при организации работ работодателем (уполномоченным им лицом). </a:t>
            </a:r>
          </a:p>
          <a:p>
            <a:pPr algn="just">
              <a:lnSpc>
                <a:spcPct val="107000"/>
              </a:lnSpc>
              <a:spcAft>
                <a:spcPts val="0"/>
              </a:spcAft>
            </a:pPr>
            <a:r>
              <a:rPr lang="ru-RU" sz="1600" dirty="0">
                <a:ea typeface="Calibri" panose="020F0502020204030204" pitchFamily="34" charset="0"/>
                <a:cs typeface="Times New Roman" panose="02020603050405020304" pitchFamily="18" charset="0"/>
              </a:rPr>
              <a:t>Разработка Правил осуществляется работодателем на основе анализа состояния и причин производственного травматизма и профессиональных заболеваний, а также результатов специальной оценки условий труда и оценки профессиональных рисков. </a:t>
            </a:r>
          </a:p>
          <a:p>
            <a:pPr algn="just">
              <a:lnSpc>
                <a:spcPct val="107000"/>
              </a:lnSpc>
              <a:spcAft>
                <a:spcPts val="0"/>
              </a:spcAft>
            </a:pPr>
            <a:r>
              <a:rPr lang="ru-RU" sz="1600" dirty="0">
                <a:ea typeface="Calibri" panose="020F0502020204030204" pitchFamily="34" charset="0"/>
                <a:cs typeface="Times New Roman" panose="02020603050405020304" pitchFamily="18" charset="0"/>
              </a:rPr>
              <a:t>Правила должны иметь лист согласования, который подписывается разработчиком (представителями участников разработки), руководителем юридической службы работодателя (при наличии), руководителем службы охраны труда (при его отсутствии - лицом, выполняющим функции специалиста по охране труда), лицом, ответственным за разработку </a:t>
            </a:r>
            <a:r>
              <a:rPr lang="ru-RU" sz="1600" dirty="0" smtClean="0">
                <a:ea typeface="Calibri" panose="020F0502020204030204" pitchFamily="34" charset="0"/>
                <a:cs typeface="Times New Roman" panose="02020603050405020304" pitchFamily="18" charset="0"/>
              </a:rPr>
              <a:t>Правил</a:t>
            </a:r>
            <a:endParaRPr lang="ru-RU" sz="1600" b="1" dirty="0" smtClean="0">
              <a:ea typeface="Calibri" panose="020F0502020204030204" pitchFamily="34" charset="0"/>
              <a:cs typeface="Times New Roman" panose="02020603050405020304" pitchFamily="18" charset="0"/>
            </a:endParaRPr>
          </a:p>
          <a:p>
            <a:pPr algn="just">
              <a:lnSpc>
                <a:spcPct val="107000"/>
              </a:lnSpc>
              <a:spcAft>
                <a:spcPts val="0"/>
              </a:spcAft>
            </a:pPr>
            <a:r>
              <a:rPr lang="ru-RU" sz="1600" b="1" dirty="0" smtClean="0">
                <a:ea typeface="Calibri" panose="020F0502020204030204" pitchFamily="34" charset="0"/>
                <a:cs typeface="Times New Roman" panose="02020603050405020304" pitchFamily="18" charset="0"/>
              </a:rPr>
              <a:t>ИОТ</a:t>
            </a:r>
            <a:r>
              <a:rPr lang="ru-RU" sz="1600" dirty="0" smtClean="0">
                <a:ea typeface="Calibri" panose="020F0502020204030204" pitchFamily="34" charset="0"/>
                <a:cs typeface="Times New Roman" panose="02020603050405020304" pitchFamily="18" charset="0"/>
              </a:rPr>
              <a:t> </a:t>
            </a:r>
            <a:r>
              <a:rPr lang="ru-RU" sz="1600" dirty="0">
                <a:ea typeface="Calibri" panose="020F0502020204030204" pitchFamily="34" charset="0"/>
                <a:cs typeface="Times New Roman" panose="02020603050405020304" pitchFamily="18" charset="0"/>
              </a:rPr>
              <a:t>должны содержать требования по безопасному выполнению работ работником (исполнителем).</a:t>
            </a:r>
          </a:p>
          <a:p>
            <a:pPr algn="just">
              <a:lnSpc>
                <a:spcPct val="107000"/>
              </a:lnSpc>
              <a:spcAft>
                <a:spcPts val="0"/>
              </a:spcAft>
            </a:pPr>
            <a:r>
              <a:rPr lang="ru-RU" sz="1600" dirty="0">
                <a:ea typeface="Calibri" panose="020F0502020204030204" pitchFamily="34" charset="0"/>
                <a:cs typeface="Times New Roman" panose="02020603050405020304" pitchFamily="18" charset="0"/>
              </a:rPr>
              <a:t>ИОТ для работников пересматриваются, в том числе в следующих случаях:</a:t>
            </a:r>
          </a:p>
          <a:p>
            <a:pPr algn="just">
              <a:lnSpc>
                <a:spcPct val="107000"/>
              </a:lnSpc>
              <a:spcAft>
                <a:spcPts val="0"/>
              </a:spcAft>
            </a:pPr>
            <a:r>
              <a:rPr lang="ru-RU" sz="1600" dirty="0">
                <a:ea typeface="Calibri" panose="020F0502020204030204" pitchFamily="34" charset="0"/>
                <a:cs typeface="Times New Roman" panose="02020603050405020304" pitchFamily="18" charset="0"/>
              </a:rPr>
              <a:t>а)при изменении условий труда работников;</a:t>
            </a:r>
          </a:p>
          <a:p>
            <a:pPr algn="just">
              <a:lnSpc>
                <a:spcPct val="107000"/>
              </a:lnSpc>
              <a:spcAft>
                <a:spcPts val="0"/>
              </a:spcAft>
            </a:pPr>
            <a:r>
              <a:rPr lang="ru-RU" sz="1600" dirty="0">
                <a:ea typeface="Calibri" panose="020F0502020204030204" pitchFamily="34" charset="0"/>
                <a:cs typeface="Times New Roman" panose="02020603050405020304" pitchFamily="18" charset="0"/>
              </a:rPr>
              <a:t>б)при внедрении новой техники и технологии;</a:t>
            </a:r>
          </a:p>
          <a:p>
            <a:pPr algn="just">
              <a:lnSpc>
                <a:spcPct val="107000"/>
              </a:lnSpc>
              <a:spcAft>
                <a:spcPts val="0"/>
              </a:spcAft>
            </a:pPr>
            <a:r>
              <a:rPr lang="ru-RU" sz="1600" dirty="0">
                <a:ea typeface="Calibri" panose="020F0502020204030204" pitchFamily="34" charset="0"/>
                <a:cs typeface="Times New Roman" panose="02020603050405020304" pitchFamily="18" charset="0"/>
              </a:rPr>
              <a:t>в)по результатам анализа материалов расследования аварий, несчастных случаев на производстве и профессиональных заболеваний;</a:t>
            </a:r>
          </a:p>
          <a:p>
            <a:pPr algn="just">
              <a:lnSpc>
                <a:spcPct val="107000"/>
              </a:lnSpc>
              <a:spcAft>
                <a:spcPts val="0"/>
              </a:spcAft>
            </a:pPr>
            <a:r>
              <a:rPr lang="ru-RU" sz="1600" dirty="0">
                <a:ea typeface="Calibri" panose="020F0502020204030204" pitchFamily="34" charset="0"/>
                <a:cs typeface="Times New Roman" panose="02020603050405020304" pitchFamily="18" charset="0"/>
              </a:rPr>
              <a:t>г)по требованию представителей органов исполнительной власти субъектов РФ в области охраны труда или органов федеральной инспекции труда.</a:t>
            </a:r>
          </a:p>
          <a:p>
            <a:pPr algn="just">
              <a:lnSpc>
                <a:spcPct val="107000"/>
              </a:lnSpc>
              <a:spcAft>
                <a:spcPts val="0"/>
              </a:spcAft>
            </a:pPr>
            <a:r>
              <a:rPr lang="ru-RU" sz="1600" dirty="0">
                <a:ea typeface="Calibri" panose="020F0502020204030204" pitchFamily="34" charset="0"/>
                <a:cs typeface="Times New Roman" panose="02020603050405020304" pitchFamily="18" charset="0"/>
              </a:rPr>
              <a:t>В правилах и инструкциях можно установить дополнительные требования безопасности в соответствии со спецификой деятельности и по результатам оценки уровней </a:t>
            </a:r>
            <a:r>
              <a:rPr lang="ru-RU" sz="1600" dirty="0" err="1">
                <a:ea typeface="Calibri" panose="020F0502020204030204" pitchFamily="34" charset="0"/>
                <a:cs typeface="Times New Roman" panose="02020603050405020304" pitchFamily="18" charset="0"/>
              </a:rPr>
              <a:t>профрисков</a:t>
            </a:r>
            <a:r>
              <a:rPr lang="ru-RU" sz="1600" dirty="0">
                <a:ea typeface="Calibri" panose="020F0502020204030204" pitchFamily="34" charset="0"/>
                <a:cs typeface="Times New Roman" panose="02020603050405020304" pitchFamily="18" charset="0"/>
              </a:rPr>
              <a:t>.</a:t>
            </a:r>
          </a:p>
          <a:p>
            <a:pPr algn="just">
              <a:lnSpc>
                <a:spcPct val="107000"/>
              </a:lnSpc>
              <a:spcAft>
                <a:spcPts val="0"/>
              </a:spcAft>
            </a:pPr>
            <a:r>
              <a:rPr lang="ru-RU" sz="1600" dirty="0">
                <a:ea typeface="Calibri" panose="020F0502020204030204" pitchFamily="34" charset="0"/>
                <a:cs typeface="Times New Roman" panose="02020603050405020304" pitchFamily="18" charset="0"/>
              </a:rPr>
              <a:t>При утверждении названных документов работодатель должен учесть мнение первичной профсоюзной организации.</a:t>
            </a:r>
          </a:p>
          <a:p>
            <a:pPr algn="just">
              <a:lnSpc>
                <a:spcPct val="107000"/>
              </a:lnSpc>
              <a:spcAft>
                <a:spcPts val="0"/>
              </a:spcAft>
            </a:pPr>
            <a:r>
              <a:rPr lang="ru-RU" sz="2000" dirty="0">
                <a:ea typeface="Calibri" panose="020F0502020204030204" pitchFamily="34" charset="0"/>
                <a:cs typeface="Times New Roman" panose="02020603050405020304" pitchFamily="18" charset="0"/>
              </a:rPr>
              <a:t> </a:t>
            </a:r>
            <a:endParaRPr lang="ru-RU" sz="1600" dirty="0">
              <a:ea typeface="Calibri" panose="020F0502020204030204" pitchFamily="34" charset="0"/>
              <a:cs typeface="Times New Roman" panose="02020603050405020304" pitchFamily="18" charset="0"/>
            </a:endParaRPr>
          </a:p>
          <a:p>
            <a:pPr algn="just">
              <a:lnSpc>
                <a:spcPct val="107000"/>
              </a:lnSpc>
              <a:spcAft>
                <a:spcPts val="0"/>
              </a:spcAft>
            </a:pPr>
            <a:r>
              <a:rPr lang="ru-RU" sz="1600" dirty="0">
                <a:ea typeface="Calibri" panose="020F0502020204030204" pitchFamily="34" charset="0"/>
                <a:cs typeface="Times New Roman" panose="02020603050405020304" pitchFamily="18" charset="0"/>
              </a:rPr>
              <a:t>29.03.2022 г. вступает в силу Приказ Минтруда России от 17.03.2022 № 140н, согласно которому применять новые требования к разработке инструкций и правил по охране труда в 2022 году не нужно. Действие приказа 772н приостановили до 01.01.2023 года!</a:t>
            </a:r>
          </a:p>
        </p:txBody>
      </p:sp>
    </p:spTree>
    <p:extLst>
      <p:ext uri="{BB962C8B-B14F-4D97-AF65-F5344CB8AC3E}">
        <p14:creationId xmlns:p14="http://schemas.microsoft.com/office/powerpoint/2010/main" val="3051376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00288" y="313656"/>
            <a:ext cx="11691712" cy="4031360"/>
          </a:xfrm>
          <a:prstGeom prst="rect">
            <a:avLst/>
          </a:prstGeom>
          <a:noFill/>
        </p:spPr>
        <p:txBody>
          <a:bodyPr wrap="square" rtlCol="0">
            <a:spAutoFit/>
          </a:bodyPr>
          <a:lstStyle/>
          <a:p>
            <a:pPr algn="just">
              <a:lnSpc>
                <a:spcPct val="107000"/>
              </a:lnSpc>
              <a:spcAft>
                <a:spcPts val="0"/>
              </a:spcAft>
            </a:pPr>
            <a:r>
              <a:rPr lang="ru-RU" sz="1600" b="1" dirty="0">
                <a:ea typeface="Calibri" panose="020F0502020204030204" pitchFamily="34" charset="0"/>
                <a:cs typeface="Arial" panose="020B0604020202020204" pitchFamily="34" charset="0"/>
              </a:rPr>
              <a:t>Минтруд утвердил общие требования к организации безопасного рабочего места. Приказ Минтруда России от 29.10.2021 N 774н. С 1 марта 2022 года станут применять требования к организации рабочих мест и их содержанию. </a:t>
            </a:r>
          </a:p>
          <a:p>
            <a:pPr algn="just">
              <a:lnSpc>
                <a:spcPct val="107000"/>
              </a:lnSpc>
              <a:spcAft>
                <a:spcPts val="0"/>
              </a:spcAft>
            </a:pPr>
            <a:r>
              <a:rPr lang="ru-RU" sz="1600" b="1" dirty="0" smtClean="0">
                <a:ea typeface="Calibri" panose="020F0502020204030204" pitchFamily="34" charset="0"/>
                <a:cs typeface="Arial" panose="020B0604020202020204" pitchFamily="34" charset="0"/>
              </a:rPr>
              <a:t>Правила </a:t>
            </a:r>
            <a:r>
              <a:rPr lang="ru-RU" sz="1600" b="1" dirty="0">
                <a:ea typeface="Calibri" panose="020F0502020204030204" pitchFamily="34" charset="0"/>
                <a:cs typeface="Arial" panose="020B0604020202020204" pitchFamily="34" charset="0"/>
              </a:rPr>
              <a:t>распространяются на каждую рабочую зону, если они территориально меняются.</a:t>
            </a:r>
          </a:p>
          <a:p>
            <a:pPr algn="just">
              <a:lnSpc>
                <a:spcPct val="107000"/>
              </a:lnSpc>
              <a:spcAft>
                <a:spcPts val="0"/>
              </a:spcAft>
            </a:pPr>
            <a:endParaRPr lang="ru-RU" sz="1600" b="1" dirty="0" smtClean="0">
              <a:ea typeface="Calibri" panose="020F0502020204030204" pitchFamily="34" charset="0"/>
              <a:cs typeface="Arial" panose="020B0604020202020204" pitchFamily="34" charset="0"/>
            </a:endParaRPr>
          </a:p>
          <a:p>
            <a:pPr algn="just">
              <a:lnSpc>
                <a:spcPct val="107000"/>
              </a:lnSpc>
              <a:spcAft>
                <a:spcPts val="0"/>
              </a:spcAft>
            </a:pPr>
            <a:r>
              <a:rPr lang="ru-RU" sz="1600" dirty="0" smtClean="0">
                <a:ea typeface="Calibri" panose="020F0502020204030204" pitchFamily="34" charset="0"/>
                <a:cs typeface="Arial" panose="020B0604020202020204" pitchFamily="34" charset="0"/>
              </a:rPr>
              <a:t>утверждены </a:t>
            </a:r>
            <a:r>
              <a:rPr lang="ru-RU" sz="1600" dirty="0">
                <a:ea typeface="Calibri" panose="020F0502020204030204" pitchFamily="34" charset="0"/>
                <a:cs typeface="Arial" panose="020B0604020202020204" pitchFamily="34" charset="0"/>
              </a:rPr>
              <a:t>требования к организации рабочего места:</a:t>
            </a:r>
          </a:p>
          <a:p>
            <a:pPr algn="just">
              <a:lnSpc>
                <a:spcPct val="107000"/>
              </a:lnSpc>
              <a:spcAft>
                <a:spcPts val="0"/>
              </a:spcAft>
            </a:pPr>
            <a:r>
              <a:rPr lang="ru-RU" sz="1600" dirty="0">
                <a:ea typeface="Calibri" panose="020F0502020204030204" pitchFamily="34" charset="0"/>
                <a:cs typeface="Arial" panose="020B0604020202020204" pitchFamily="34" charset="0"/>
              </a:rPr>
              <a:t>должно быть обеспечено:</a:t>
            </a:r>
          </a:p>
          <a:p>
            <a:pPr algn="just">
              <a:lnSpc>
                <a:spcPct val="107000"/>
              </a:lnSpc>
              <a:spcAft>
                <a:spcPts val="0"/>
              </a:spcAft>
            </a:pPr>
            <a:r>
              <a:rPr lang="ru-RU" sz="1600" dirty="0">
                <a:ea typeface="Calibri" panose="020F0502020204030204" pitchFamily="34" charset="0"/>
                <a:cs typeface="Arial" panose="020B0604020202020204" pitchFamily="34" charset="0"/>
              </a:rPr>
              <a:t>- возможность смены рабочей позы («сидя» более удобная, чем «стоя»),</a:t>
            </a:r>
          </a:p>
          <a:p>
            <a:pPr algn="just">
              <a:lnSpc>
                <a:spcPct val="107000"/>
              </a:lnSpc>
              <a:spcAft>
                <a:spcPts val="0"/>
              </a:spcAft>
            </a:pPr>
            <a:r>
              <a:rPr lang="ru-RU" sz="1600" dirty="0">
                <a:ea typeface="Calibri" panose="020F0502020204030204" pitchFamily="34" charset="0"/>
                <a:cs typeface="Arial" panose="020B0604020202020204" pitchFamily="34" charset="0"/>
              </a:rPr>
              <a:t>- безопасное выполнение трудовых операций,</a:t>
            </a:r>
          </a:p>
          <a:p>
            <a:pPr algn="just">
              <a:lnSpc>
                <a:spcPct val="107000"/>
              </a:lnSpc>
              <a:spcAft>
                <a:spcPts val="0"/>
              </a:spcAft>
            </a:pPr>
            <a:r>
              <a:rPr lang="ru-RU" sz="1600" dirty="0">
                <a:ea typeface="Calibri" panose="020F0502020204030204" pitchFamily="34" charset="0"/>
                <a:cs typeface="Arial" panose="020B0604020202020204" pitchFamily="34" charset="0"/>
              </a:rPr>
              <a:t>- устойчивое положение и свобода движений работника,</a:t>
            </a:r>
          </a:p>
          <a:p>
            <a:pPr algn="just">
              <a:lnSpc>
                <a:spcPct val="107000"/>
              </a:lnSpc>
              <a:spcAft>
                <a:spcPts val="0"/>
              </a:spcAft>
            </a:pPr>
            <a:r>
              <a:rPr lang="ru-RU" sz="1600" dirty="0">
                <a:ea typeface="Calibri" panose="020F0502020204030204" pitchFamily="34" charset="0"/>
                <a:cs typeface="Arial" panose="020B0604020202020204" pitchFamily="34" charset="0"/>
              </a:rPr>
              <a:t>- обзор наблюдения с места выполнения работ, обеспечивающий восприятие визуальных средств отображения информации и знаков безопасности,</a:t>
            </a:r>
          </a:p>
          <a:p>
            <a:pPr algn="just">
              <a:lnSpc>
                <a:spcPct val="107000"/>
              </a:lnSpc>
              <a:spcAft>
                <a:spcPts val="0"/>
              </a:spcAft>
            </a:pPr>
            <a:r>
              <a:rPr lang="ru-RU" sz="1600" dirty="0">
                <a:ea typeface="Calibri" panose="020F0502020204030204" pitchFamily="34" charset="0"/>
                <a:cs typeface="Arial" panose="020B0604020202020204" pitchFamily="34" charset="0"/>
              </a:rPr>
              <a:t>-  расположение и компоновка рабочих мест должны обеспечивать безопасный доступ к ним сотрудников и возможность быстрой эвакуации при аварии или </a:t>
            </a:r>
            <a:r>
              <a:rPr lang="ru-RU" sz="1600" dirty="0" smtClean="0">
                <a:ea typeface="Calibri" panose="020F0502020204030204" pitchFamily="34" charset="0"/>
                <a:cs typeface="Arial" panose="020B0604020202020204" pitchFamily="34" charset="0"/>
              </a:rPr>
              <a:t>ЧС и </a:t>
            </a:r>
            <a:r>
              <a:rPr lang="ru-RU" sz="1600" dirty="0">
                <a:ea typeface="Calibri" panose="020F0502020204030204" pitchFamily="34" charset="0"/>
                <a:cs typeface="Arial" panose="020B0604020202020204" pitchFamily="34" charset="0"/>
              </a:rPr>
              <a:t>прочие</a:t>
            </a:r>
          </a:p>
          <a:p>
            <a:pPr algn="just">
              <a:lnSpc>
                <a:spcPct val="107000"/>
              </a:lnSpc>
              <a:spcAft>
                <a:spcPts val="0"/>
              </a:spcAft>
            </a:pPr>
            <a:r>
              <a:rPr lang="ru-RU" sz="1600" dirty="0" smtClean="0">
                <a:ea typeface="Calibri" panose="020F0502020204030204" pitchFamily="34" charset="0"/>
                <a:cs typeface="Arial" panose="020B0604020202020204" pitchFamily="34" charset="0"/>
              </a:rPr>
              <a:t>-  </a:t>
            </a:r>
            <a:r>
              <a:rPr lang="ru-RU" sz="1600" dirty="0">
                <a:ea typeface="Calibri" panose="020F0502020204030204" pitchFamily="34" charset="0"/>
                <a:cs typeface="Arial" panose="020B0604020202020204" pitchFamily="34" charset="0"/>
              </a:rPr>
              <a:t>утверждены требования к безопасному содержанию рабочего места</a:t>
            </a:r>
          </a:p>
          <a:p>
            <a:pPr algn="just">
              <a:lnSpc>
                <a:spcPct val="107000"/>
              </a:lnSpc>
              <a:spcAft>
                <a:spcPts val="0"/>
              </a:spcAft>
            </a:pPr>
            <a:r>
              <a:rPr lang="ru-RU" sz="1600" dirty="0">
                <a:ea typeface="Calibri" panose="020F0502020204030204" pitchFamily="34" charset="0"/>
                <a:cs typeface="Arial" panose="020B0604020202020204" pitchFamily="34" charset="0"/>
              </a:rPr>
              <a:t> </a:t>
            </a:r>
            <a:endParaRPr lang="ru-RU" sz="1600" dirty="0">
              <a:effectLs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06666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00288" y="313656"/>
            <a:ext cx="11691712" cy="4821769"/>
          </a:xfrm>
          <a:prstGeom prst="rect">
            <a:avLst/>
          </a:prstGeom>
          <a:noFill/>
        </p:spPr>
        <p:txBody>
          <a:bodyPr wrap="square" rtlCol="0">
            <a:spAutoFit/>
          </a:bodyPr>
          <a:lstStyle/>
          <a:p>
            <a:pPr algn="just">
              <a:lnSpc>
                <a:spcPct val="107000"/>
              </a:lnSpc>
              <a:spcAft>
                <a:spcPts val="0"/>
              </a:spcAft>
            </a:pPr>
            <a:r>
              <a:rPr lang="ru-RU" sz="1600" b="1" dirty="0">
                <a:ea typeface="Calibri" panose="020F0502020204030204" pitchFamily="34" charset="0"/>
                <a:cs typeface="Times New Roman" panose="02020603050405020304" pitchFamily="18" charset="0"/>
              </a:rPr>
              <a:t>С 01.03.2022 устанавливается новый Примерный перечень ежегодно реализуемых работодателем мероприятий по улучшению условий и охраны труда, ликвидации или снижению уровней профессиональных рисков либо недопущению повышения их уровней (Приказ Минтруда России от 29.10.2021 N 771н).</a:t>
            </a:r>
          </a:p>
          <a:p>
            <a:pPr algn="just">
              <a:lnSpc>
                <a:spcPct val="107000"/>
              </a:lnSpc>
              <a:spcAft>
                <a:spcPts val="0"/>
              </a:spcAft>
            </a:pPr>
            <a:r>
              <a:rPr lang="ru-RU" sz="1600" dirty="0">
                <a:ea typeface="Calibri" panose="020F0502020204030204" pitchFamily="34" charset="0"/>
                <a:cs typeface="Times New Roman" panose="02020603050405020304" pitchFamily="18" charset="0"/>
              </a:rPr>
              <a:t>Новое:</a:t>
            </a:r>
          </a:p>
          <a:p>
            <a:pPr marL="285750" indent="-285750" algn="just">
              <a:lnSpc>
                <a:spcPct val="107000"/>
              </a:lnSpc>
              <a:spcAft>
                <a:spcPts val="0"/>
              </a:spcAft>
              <a:buFont typeface="Arial" panose="020B0604020202020204" pitchFamily="34" charset="0"/>
              <a:buChar char="•"/>
            </a:pPr>
            <a:r>
              <a:rPr lang="ru-RU" sz="1600" dirty="0" smtClean="0">
                <a:ea typeface="Calibri" panose="020F0502020204030204" pitchFamily="34" charset="0"/>
                <a:cs typeface="Times New Roman" panose="02020603050405020304" pitchFamily="18" charset="0"/>
              </a:rPr>
              <a:t>Приведение </a:t>
            </a:r>
            <a:r>
              <a:rPr lang="ru-RU" sz="1600" dirty="0">
                <a:ea typeface="Calibri" panose="020F0502020204030204" pitchFamily="34" charset="0"/>
                <a:cs typeface="Times New Roman" panose="02020603050405020304" pitchFamily="18" charset="0"/>
              </a:rPr>
              <a:t>уровней Обеспечение естественного и искусственного освещения на рабочих местах, в бытовых помещениях, местах прохода работников в соответствии с действующими нормами</a:t>
            </a:r>
          </a:p>
          <a:p>
            <a:pPr marL="285750" indent="-285750" algn="just">
              <a:lnSpc>
                <a:spcPct val="107000"/>
              </a:lnSpc>
              <a:spcAft>
                <a:spcPts val="0"/>
              </a:spcAft>
              <a:buFont typeface="Arial" panose="020B0604020202020204" pitchFamily="34" charset="0"/>
              <a:buChar char="•"/>
            </a:pPr>
            <a:r>
              <a:rPr lang="ru-RU" sz="1600" dirty="0" smtClean="0">
                <a:ea typeface="Calibri" panose="020F0502020204030204" pitchFamily="34" charset="0"/>
                <a:cs typeface="Times New Roman" panose="02020603050405020304" pitchFamily="18" charset="0"/>
              </a:rPr>
              <a:t>Проведение </a:t>
            </a:r>
            <a:r>
              <a:rPr lang="ru-RU" sz="1600" dirty="0">
                <a:ea typeface="Calibri" panose="020F0502020204030204" pitchFamily="34" charset="0"/>
                <a:cs typeface="Times New Roman" panose="02020603050405020304" pitchFamily="18" charset="0"/>
              </a:rPr>
              <a:t>Организация в установленном порядке обучения, инструктажа, проверки знаний по охране труда работников, в том числе обучения безопасным методам и приемам выполнения работ, обучения по оказанию первой помощи пострадавшим на производстве, обучения по использованию (применению) средств индивидуальной защиты, инструктажей по охране труда, стажировки на рабочем месте (для определенных категорий работников) и проверки знания требований охраны труда.</a:t>
            </a:r>
          </a:p>
          <a:p>
            <a:pPr marL="285750" indent="-285750" algn="just">
              <a:lnSpc>
                <a:spcPct val="107000"/>
              </a:lnSpc>
              <a:spcAft>
                <a:spcPts val="0"/>
              </a:spcAft>
              <a:buFont typeface="Arial" panose="020B0604020202020204" pitchFamily="34" charset="0"/>
              <a:buChar char="•"/>
            </a:pPr>
            <a:r>
              <a:rPr lang="ru-RU" sz="1600" dirty="0" smtClean="0">
                <a:ea typeface="Calibri" panose="020F0502020204030204" pitchFamily="34" charset="0"/>
                <a:cs typeface="Times New Roman" panose="02020603050405020304" pitchFamily="18" charset="0"/>
              </a:rPr>
              <a:t>Издание </a:t>
            </a:r>
            <a:r>
              <a:rPr lang="ru-RU" sz="1600" dirty="0">
                <a:ea typeface="Calibri" panose="020F0502020204030204" pitchFamily="34" charset="0"/>
                <a:cs typeface="Times New Roman" panose="02020603050405020304" pitchFamily="18" charset="0"/>
              </a:rPr>
              <a:t>(тиражирование) инструкций, правил (стандартов) по охране труда.</a:t>
            </a:r>
          </a:p>
          <a:p>
            <a:pPr marL="285750" indent="-285750" algn="just">
              <a:lnSpc>
                <a:spcPct val="107000"/>
              </a:lnSpc>
              <a:spcAft>
                <a:spcPts val="0"/>
              </a:spcAft>
              <a:buFont typeface="Arial" panose="020B0604020202020204" pitchFamily="34" charset="0"/>
              <a:buChar char="•"/>
            </a:pPr>
            <a:r>
              <a:rPr lang="ru-RU" sz="1600" dirty="0" smtClean="0">
                <a:ea typeface="Calibri" panose="020F0502020204030204" pitchFamily="34" charset="0"/>
                <a:cs typeface="Times New Roman" panose="02020603050405020304" pitchFamily="18" charset="0"/>
              </a:rPr>
              <a:t>Приобретение </a:t>
            </a:r>
            <a:r>
              <a:rPr lang="ru-RU" sz="1600" dirty="0">
                <a:ea typeface="Calibri" panose="020F0502020204030204" pitchFamily="34" charset="0"/>
                <a:cs typeface="Times New Roman" panose="02020603050405020304" pitchFamily="18" charset="0"/>
              </a:rPr>
              <a:t>систем обеспечения безопасности работ на высоте.</a:t>
            </a:r>
          </a:p>
          <a:p>
            <a:pPr marL="285750" indent="-285750" algn="just">
              <a:lnSpc>
                <a:spcPct val="107000"/>
              </a:lnSpc>
              <a:spcAft>
                <a:spcPts val="0"/>
              </a:spcAft>
              <a:buFont typeface="Arial" panose="020B0604020202020204" pitchFamily="34" charset="0"/>
              <a:buChar char="•"/>
            </a:pPr>
            <a:r>
              <a:rPr lang="ru-RU" sz="1600" dirty="0" smtClean="0">
                <a:ea typeface="Calibri" panose="020F0502020204030204" pitchFamily="34" charset="0"/>
                <a:cs typeface="Times New Roman" panose="02020603050405020304" pitchFamily="18" charset="0"/>
              </a:rPr>
              <a:t>Разработка </a:t>
            </a:r>
            <a:r>
              <a:rPr lang="ru-RU" sz="1600" dirty="0">
                <a:ea typeface="Calibri" panose="020F0502020204030204" pitchFamily="34" charset="0"/>
                <a:cs typeface="Times New Roman" panose="02020603050405020304" pitchFamily="18" charset="0"/>
              </a:rPr>
              <a:t>и приобретение электронных программ документооборота в области охраны труда в электронном виде с использованием электронной подписи или любого другого способа, позволяющего идентифицировать личность работника, в соответствии с законодательством Российской Федерации.</a:t>
            </a:r>
          </a:p>
          <a:p>
            <a:pPr marL="285750" indent="-285750" algn="just">
              <a:lnSpc>
                <a:spcPct val="107000"/>
              </a:lnSpc>
              <a:spcAft>
                <a:spcPts val="0"/>
              </a:spcAft>
              <a:buFont typeface="Arial" panose="020B0604020202020204" pitchFamily="34" charset="0"/>
              <a:buChar char="•"/>
            </a:pPr>
            <a:r>
              <a:rPr lang="ru-RU" sz="1600" dirty="0" smtClean="0">
                <a:ea typeface="Calibri" panose="020F0502020204030204" pitchFamily="34" charset="0"/>
                <a:cs typeface="Times New Roman" panose="02020603050405020304" pitchFamily="18" charset="0"/>
              </a:rPr>
              <a:t>Приобретение </a:t>
            </a:r>
            <a:r>
              <a:rPr lang="ru-RU" sz="1600" dirty="0">
                <a:ea typeface="Calibri" panose="020F0502020204030204" pitchFamily="34" charset="0"/>
                <a:cs typeface="Times New Roman" panose="02020603050405020304" pitchFamily="18" charset="0"/>
              </a:rPr>
              <a:t>приборов, устройств, оборудования и (или) комплексов (систем) приборов, устройств, оборудования, обеспечивающего дистанционную видео-, аудио или иную фиксацию процессов производства работ.</a:t>
            </a:r>
          </a:p>
          <a:p>
            <a:pPr marL="285750" indent="-285750" algn="just">
              <a:lnSpc>
                <a:spcPct val="107000"/>
              </a:lnSpc>
              <a:spcAft>
                <a:spcPts val="0"/>
              </a:spcAft>
              <a:buFont typeface="Arial" panose="020B0604020202020204" pitchFamily="34" charset="0"/>
              <a:buChar char="•"/>
            </a:pPr>
            <a:r>
              <a:rPr lang="ru-RU" sz="1600" dirty="0">
                <a:ea typeface="Calibri" panose="020F0502020204030204" pitchFamily="34" charset="0"/>
                <a:cs typeface="Times New Roman" panose="02020603050405020304" pitchFamily="18" charset="0"/>
              </a:rPr>
              <a:t> </a:t>
            </a:r>
            <a:endParaRPr lang="ru-RU"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4022801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3183</TotalTime>
  <Words>4409</Words>
  <Application>Microsoft Office PowerPoint</Application>
  <PresentationFormat>Широкоэкранный</PresentationFormat>
  <Paragraphs>298</Paragraphs>
  <Slides>28</Slides>
  <Notes>3</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28</vt:i4>
      </vt:variant>
    </vt:vector>
  </HeadingPairs>
  <TitlesOfParts>
    <vt:vector size="32"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Сапсай Ирина Александровна</dc:creator>
  <cp:lastModifiedBy>Admin</cp:lastModifiedBy>
  <cp:revision>368</cp:revision>
  <cp:lastPrinted>2019-10-16T07:16:07Z</cp:lastPrinted>
  <dcterms:created xsi:type="dcterms:W3CDTF">2019-09-25T15:20:55Z</dcterms:created>
  <dcterms:modified xsi:type="dcterms:W3CDTF">2022-03-21T09:13:27Z</dcterms:modified>
</cp:coreProperties>
</file>