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2"/>
  </p:notesMasterIdLst>
  <p:handoutMasterIdLst>
    <p:handoutMasterId r:id="rId63"/>
  </p:handoutMasterIdLst>
  <p:sldIdLst>
    <p:sldId id="717" r:id="rId2"/>
    <p:sldId id="708" r:id="rId3"/>
    <p:sldId id="710" r:id="rId4"/>
    <p:sldId id="663" r:id="rId5"/>
    <p:sldId id="713" r:id="rId6"/>
    <p:sldId id="761" r:id="rId7"/>
    <p:sldId id="767" r:id="rId8"/>
    <p:sldId id="770" r:id="rId9"/>
    <p:sldId id="694" r:id="rId10"/>
    <p:sldId id="731" r:id="rId11"/>
    <p:sldId id="664" r:id="rId12"/>
    <p:sldId id="690" r:id="rId13"/>
    <p:sldId id="665" r:id="rId14"/>
    <p:sldId id="725" r:id="rId15"/>
    <p:sldId id="719" r:id="rId16"/>
    <p:sldId id="759" r:id="rId17"/>
    <p:sldId id="676" r:id="rId18"/>
    <p:sldId id="677" r:id="rId19"/>
    <p:sldId id="700" r:id="rId20"/>
    <p:sldId id="678" r:id="rId21"/>
    <p:sldId id="699" r:id="rId22"/>
    <p:sldId id="697" r:id="rId23"/>
    <p:sldId id="724" r:id="rId24"/>
    <p:sldId id="545" r:id="rId25"/>
    <p:sldId id="577" r:id="rId26"/>
    <p:sldId id="721" r:id="rId27"/>
    <p:sldId id="282" r:id="rId28"/>
    <p:sldId id="768" r:id="rId29"/>
    <p:sldId id="341" r:id="rId30"/>
    <p:sldId id="315" r:id="rId31"/>
    <p:sldId id="401" r:id="rId32"/>
    <p:sldId id="346" r:id="rId33"/>
    <p:sldId id="397" r:id="rId34"/>
    <p:sldId id="748" r:id="rId35"/>
    <p:sldId id="407" r:id="rId36"/>
    <p:sldId id="408" r:id="rId37"/>
    <p:sldId id="395" r:id="rId38"/>
    <p:sldId id="404" r:id="rId39"/>
    <p:sldId id="381" r:id="rId40"/>
    <p:sldId id="391" r:id="rId41"/>
    <p:sldId id="760" r:id="rId42"/>
    <p:sldId id="762" r:id="rId43"/>
    <p:sldId id="745" r:id="rId44"/>
    <p:sldId id="743" r:id="rId45"/>
    <p:sldId id="765" r:id="rId46"/>
    <p:sldId id="746" r:id="rId47"/>
    <p:sldId id="734" r:id="rId48"/>
    <p:sldId id="771" r:id="rId49"/>
    <p:sldId id="758" r:id="rId50"/>
    <p:sldId id="764" r:id="rId51"/>
    <p:sldId id="740" r:id="rId52"/>
    <p:sldId id="671" r:id="rId53"/>
    <p:sldId id="691" r:id="rId54"/>
    <p:sldId id="722" r:id="rId55"/>
    <p:sldId id="723" r:id="rId56"/>
    <p:sldId id="766" r:id="rId57"/>
    <p:sldId id="292" r:id="rId58"/>
    <p:sldId id="306" r:id="rId59"/>
    <p:sldId id="307" r:id="rId60"/>
    <p:sldId id="317" r:id="rId61"/>
  </p:sldIdLst>
  <p:sldSz cx="9906000" cy="6858000" type="A4"/>
  <p:notesSz cx="6761163" cy="99425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21D"/>
    <a:srgbClr val="D9D9D9"/>
    <a:srgbClr val="8C8C8C"/>
    <a:srgbClr val="B9B9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493" autoAdjust="0"/>
    <p:restoredTop sz="94607" autoAdjust="0"/>
  </p:normalViewPr>
  <p:slideViewPr>
    <p:cSldViewPr snapToGrid="0">
      <p:cViewPr varScale="1">
        <p:scale>
          <a:sx n="154" d="100"/>
          <a:sy n="154" d="100"/>
        </p:scale>
        <p:origin x="2490" y="150"/>
      </p:cViewPr>
      <p:guideLst>
        <p:guide orient="horz" pos="2160"/>
        <p:guide pos="3840"/>
        <p:guide pos="3120"/>
      </p:guideLst>
    </p:cSldViewPr>
  </p:slideViewPr>
  <p:notesTextViewPr>
    <p:cViewPr>
      <p:scale>
        <a:sx n="1" d="1"/>
        <a:sy n="1" d="1"/>
      </p:scale>
      <p:origin x="0" y="0"/>
    </p:cViewPr>
  </p:notesTextViewPr>
  <p:sorterViewPr>
    <p:cViewPr>
      <p:scale>
        <a:sx n="100" d="100"/>
        <a:sy n="100" d="100"/>
      </p:scale>
      <p:origin x="0" y="-3456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29761" y="0"/>
            <a:ext cx="2929837" cy="498852"/>
          </a:xfrm>
          <a:prstGeom prst="rect">
            <a:avLst/>
          </a:prstGeom>
        </p:spPr>
        <p:txBody>
          <a:bodyPr vert="horz" lIns="91440" tIns="45720" rIns="91440" bIns="45720" rtlCol="0"/>
          <a:lstStyle>
            <a:lvl1pPr algn="r">
              <a:defRPr sz="1200"/>
            </a:lvl1pPr>
          </a:lstStyle>
          <a:p>
            <a:fld id="{38444B15-F713-495A-827D-5732752B87EA}" type="datetimeFigureOut">
              <a:rPr lang="ru-RU" smtClean="0"/>
              <a:t>15.12.2022</a:t>
            </a:fld>
            <a:endParaRPr lang="ru-RU"/>
          </a:p>
        </p:txBody>
      </p:sp>
      <p:sp>
        <p:nvSpPr>
          <p:cNvPr id="4" name="Нижний колонтитул 3"/>
          <p:cNvSpPr>
            <a:spLocks noGrp="1"/>
          </p:cNvSpPr>
          <p:nvPr>
            <p:ph type="ftr" sz="quarter" idx="2"/>
          </p:nvPr>
        </p:nvSpPr>
        <p:spPr>
          <a:xfrm>
            <a:off x="0" y="9443662"/>
            <a:ext cx="2929837" cy="498851"/>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29761" y="9443662"/>
            <a:ext cx="2929837" cy="498851"/>
          </a:xfrm>
          <a:prstGeom prst="rect">
            <a:avLst/>
          </a:prstGeom>
        </p:spPr>
        <p:txBody>
          <a:bodyPr vert="horz" lIns="91440" tIns="45720" rIns="91440" bIns="45720" rtlCol="0" anchor="b"/>
          <a:lstStyle>
            <a:lvl1pPr algn="r">
              <a:defRPr sz="1200"/>
            </a:lvl1pPr>
          </a:lstStyle>
          <a:p>
            <a:fld id="{106FEB3D-376C-456E-9DA6-2D1AAA481FD3}" type="slidenum">
              <a:rPr lang="ru-RU" smtClean="0"/>
              <a:t>‹#›</a:t>
            </a:fld>
            <a:endParaRPr lang="ru-RU"/>
          </a:p>
        </p:txBody>
      </p:sp>
    </p:spTree>
    <p:extLst>
      <p:ext uri="{BB962C8B-B14F-4D97-AF65-F5344CB8AC3E}">
        <p14:creationId xmlns:p14="http://schemas.microsoft.com/office/powerpoint/2010/main" val="21760609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30525" cy="49847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29050" y="0"/>
            <a:ext cx="2930525" cy="498475"/>
          </a:xfrm>
          <a:prstGeom prst="rect">
            <a:avLst/>
          </a:prstGeom>
        </p:spPr>
        <p:txBody>
          <a:bodyPr vert="horz" lIns="91440" tIns="45720" rIns="91440" bIns="45720" rtlCol="0"/>
          <a:lstStyle>
            <a:lvl1pPr algn="r">
              <a:defRPr sz="1200"/>
            </a:lvl1pPr>
          </a:lstStyle>
          <a:p>
            <a:fld id="{F914D98A-E734-4A79-9C55-3D25F5691A34}" type="datetimeFigureOut">
              <a:rPr lang="ru-RU" smtClean="0"/>
              <a:t>15.12.2022</a:t>
            </a:fld>
            <a:endParaRPr lang="ru-RU"/>
          </a:p>
        </p:txBody>
      </p:sp>
      <p:sp>
        <p:nvSpPr>
          <p:cNvPr id="4" name="Образ слайда 3"/>
          <p:cNvSpPr>
            <a:spLocks noGrp="1" noRot="1" noChangeAspect="1"/>
          </p:cNvSpPr>
          <p:nvPr>
            <p:ph type="sldImg" idx="2"/>
          </p:nvPr>
        </p:nvSpPr>
        <p:spPr>
          <a:xfrm>
            <a:off x="957263" y="1243013"/>
            <a:ext cx="4846637" cy="335597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6275" y="4784725"/>
            <a:ext cx="5408613" cy="3914775"/>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444038"/>
            <a:ext cx="2930525" cy="49847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29050" y="9444038"/>
            <a:ext cx="2930525" cy="498475"/>
          </a:xfrm>
          <a:prstGeom prst="rect">
            <a:avLst/>
          </a:prstGeom>
        </p:spPr>
        <p:txBody>
          <a:bodyPr vert="horz" lIns="91440" tIns="45720" rIns="91440" bIns="45720" rtlCol="0" anchor="b"/>
          <a:lstStyle>
            <a:lvl1pPr algn="r">
              <a:defRPr sz="1200"/>
            </a:lvl1pPr>
          </a:lstStyle>
          <a:p>
            <a:fld id="{5A47847D-3226-47FD-A93F-6DF9D40166D1}" type="slidenum">
              <a:rPr lang="ru-RU" smtClean="0"/>
              <a:t>‹#›</a:t>
            </a:fld>
            <a:endParaRPr lang="ru-RU"/>
          </a:p>
        </p:txBody>
      </p:sp>
    </p:spTree>
    <p:extLst>
      <p:ext uri="{BB962C8B-B14F-4D97-AF65-F5344CB8AC3E}">
        <p14:creationId xmlns:p14="http://schemas.microsoft.com/office/powerpoint/2010/main" val="3410406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CBA4CB-2745-4C0A-8A4A-76AB47C9715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4277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CBA4CB-2745-4C0A-8A4A-76AB47C9715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7255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CBA4CB-2745-4C0A-8A4A-76AB47C9715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2070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CBA4CB-2745-4C0A-8A4A-76AB47C9715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7221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9"/>
            <a:ext cx="8420100" cy="1470025"/>
          </a:xfrm>
        </p:spPr>
        <p:txBody>
          <a:bodyPr/>
          <a:lstStyle/>
          <a:p>
            <a:r>
              <a:rPr lang="ru-RU"/>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E2A1C89B-8FC2-4FC3-BCF2-928FE0EC40A7}" type="datetimeFigureOut">
              <a:rPr lang="ru-RU" smtClean="0"/>
              <a:t>15.12.2022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3818617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2A1C89B-8FC2-4FC3-BCF2-928FE0EC40A7}" type="datetimeFigureOut">
              <a:rPr lang="ru-RU" smtClean="0"/>
              <a:t>15.12.2022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663939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575800" y="274642"/>
            <a:ext cx="29718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660400" y="274642"/>
            <a:ext cx="87503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2A1C89B-8FC2-4FC3-BCF2-928FE0EC40A7}" type="datetimeFigureOut">
              <a:rPr lang="ru-RU" smtClean="0"/>
              <a:t>15.12.2022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24371748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38250" y="1122363"/>
            <a:ext cx="74295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E2A1C89B-8FC2-4FC3-BCF2-928FE0EC40A7}" type="datetimeFigureOut">
              <a:rPr lang="ru-RU" smtClean="0"/>
              <a:t>15.12.2022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3986942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2A1C89B-8FC2-4FC3-BCF2-928FE0EC40A7}" type="datetimeFigureOut">
              <a:rPr lang="ru-RU" smtClean="0"/>
              <a:t>15.12.2022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3394392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4"/>
            <a:ext cx="84201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E2A1C89B-8FC2-4FC3-BCF2-928FE0EC40A7}" type="datetimeFigureOut">
              <a:rPr lang="ru-RU" smtClean="0"/>
              <a:t>15.12.2022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2713668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660400" y="1600204"/>
            <a:ext cx="58610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686550" y="1600204"/>
            <a:ext cx="58610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E2A1C89B-8FC2-4FC3-BCF2-928FE0EC40A7}" type="datetimeFigureOut">
              <a:rPr lang="ru-RU" smtClean="0"/>
              <a:t>15.12.2022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3795595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5032113" y="1535113"/>
            <a:ext cx="43785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5032113" y="2174875"/>
            <a:ext cx="43785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E2A1C89B-8FC2-4FC3-BCF2-928FE0EC40A7}" type="datetimeFigureOut">
              <a:rPr lang="ru-RU" smtClean="0"/>
              <a:t>15.12.2022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4239324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E2A1C89B-8FC2-4FC3-BCF2-928FE0EC40A7}" type="datetimeFigureOut">
              <a:rPr lang="ru-RU" smtClean="0"/>
              <a:t>15.12.2022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1452819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2A1C89B-8FC2-4FC3-BCF2-928FE0EC40A7}" type="datetimeFigureOut">
              <a:rPr lang="ru-RU" smtClean="0"/>
              <a:t>15.12.2022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2141424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2" y="273050"/>
            <a:ext cx="3259006"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872971" y="273054"/>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95302"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E2A1C89B-8FC2-4FC3-BCF2-928FE0EC40A7}" type="datetimeFigureOut">
              <a:rPr lang="ru-RU" smtClean="0"/>
              <a:t>15.12.2022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684806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E2A1C89B-8FC2-4FC3-BCF2-928FE0EC40A7}" type="datetimeFigureOut">
              <a:rPr lang="ru-RU" smtClean="0"/>
              <a:t>15.12.2022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26BD9D-A571-44CE-A835-872496A5FBB0}" type="slidenum">
              <a:rPr lang="ru-RU" smtClean="0"/>
              <a:t>‹#›</a:t>
            </a:fld>
            <a:endParaRPr lang="ru-RU"/>
          </a:p>
        </p:txBody>
      </p:sp>
    </p:spTree>
    <p:extLst>
      <p:ext uri="{BB962C8B-B14F-4D97-AF65-F5344CB8AC3E}">
        <p14:creationId xmlns:p14="http://schemas.microsoft.com/office/powerpoint/2010/main" val="874672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95300" y="1600204"/>
            <a:ext cx="89154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95300" y="6356354"/>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A1C89B-8FC2-4FC3-BCF2-928FE0EC40A7}" type="datetimeFigureOut">
              <a:rPr lang="ru-RU" smtClean="0"/>
              <a:t>15.12.2022</a:t>
            </a:fld>
            <a:endParaRPr lang="ru-RU"/>
          </a:p>
        </p:txBody>
      </p:sp>
      <p:sp>
        <p:nvSpPr>
          <p:cNvPr id="5" name="Нижний колонтитул 4"/>
          <p:cNvSpPr>
            <a:spLocks noGrp="1"/>
          </p:cNvSpPr>
          <p:nvPr>
            <p:ph type="ftr" sz="quarter" idx="3"/>
          </p:nvPr>
        </p:nvSpPr>
        <p:spPr>
          <a:xfrm>
            <a:off x="3384550" y="6356354"/>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7099300" y="6356354"/>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26BD9D-A571-44CE-A835-872496A5FBB0}" type="slidenum">
              <a:rPr lang="ru-RU" smtClean="0"/>
              <a:t>‹#›</a:t>
            </a:fld>
            <a:endParaRPr lang="ru-RU"/>
          </a:p>
        </p:txBody>
      </p:sp>
    </p:spTree>
    <p:extLst>
      <p:ext uri="{BB962C8B-B14F-4D97-AF65-F5344CB8AC3E}">
        <p14:creationId xmlns:p14="http://schemas.microsoft.com/office/powerpoint/2010/main" val="8694562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6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digital.gov.ru/ru/events/41808/"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economy.gov.ru/material/news/na_gosuslugah_mozhno_podat_zayavku_na_dosudebnoe_obzhalovanie_proverok_na_biznes.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rkn.gov.ru/news/rsoc/news74488.htm" TargetMode="External"/><Relationship Id="rId2" Type="http://schemas.openxmlformats.org/officeDocument/2006/relationships/hyperlink" Target="https://pd.rkn.gov.ru/operators-registry/notification/"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rkn.gov.ru/news/rsoc/news74484.htm" TargetMode="External"/><Relationship Id="rId2" Type="http://schemas.openxmlformats.org/officeDocument/2006/relationships/hyperlink" Target="http://regulation.gov.ru/p/130665"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rkn.gov.ru/news/rsoc/news74484.htm"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digital.gov.ru/ru/events/41906/" TargetMode="External"/><Relationship Id="rId2" Type="http://schemas.openxmlformats.org/officeDocument/2006/relationships/hyperlink" Target="https://t.me/mintsifry/1429"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rkn.gov.ru/plan-and-report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sozd.duma.gov.ru/bill/201629-8"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s://&#1086;&#1085;&#1083;&#1072;&#1081;&#1085;&#1080;&#1085;&#1089;&#1087;&#1077;&#1082;&#1094;&#1080;&#1103;.&#1088;&#1092;/questions/viewFaq/1712"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sozd.duma.gov.ru/bill/140659-8" TargetMode="External"/><Relationship Id="rId2" Type="http://schemas.openxmlformats.org/officeDocument/2006/relationships/hyperlink" Target="https://sozd.duma.gov.ru/bill/179937-8" TargetMode="External"/><Relationship Id="rId1" Type="http://schemas.openxmlformats.org/officeDocument/2006/relationships/slideLayout" Target="../slideLayouts/slideLayout2.xml"/><Relationship Id="rId4" Type="http://schemas.openxmlformats.org/officeDocument/2006/relationships/hyperlink" Target="https://sozd.duma.gov.ru/bill/99737-8"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regulation.gov.ru/p/131626"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regulation.gov.ru/p/131496"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rosstat.gov.ru/respondents"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20852" y="1198525"/>
            <a:ext cx="8752332" cy="5940088"/>
          </a:xfrm>
          <a:prstGeom prst="rect">
            <a:avLst/>
          </a:prstGeom>
        </p:spPr>
        <p:txBody>
          <a:bodyPr wrap="square">
            <a:spAutoFit/>
          </a:bodyPr>
          <a:lstStyle/>
          <a:p>
            <a:endParaRPr lang="ru-RU" sz="3200" b="1" dirty="0"/>
          </a:p>
          <a:p>
            <a:r>
              <a:rPr lang="ru-RU" sz="3200" b="1" dirty="0"/>
              <a:t>Новости трудового законодательства</a:t>
            </a:r>
            <a:endParaRPr lang="ru-RU" sz="3200" dirty="0"/>
          </a:p>
          <a:p>
            <a:endParaRPr lang="en-US" sz="3200" dirty="0"/>
          </a:p>
          <a:p>
            <a:endParaRPr lang="en-US" sz="3200" dirty="0"/>
          </a:p>
          <a:p>
            <a:endParaRPr lang="en-US" dirty="0"/>
          </a:p>
          <a:p>
            <a:endParaRPr lang="ru-RU" dirty="0"/>
          </a:p>
          <a:p>
            <a:r>
              <a:rPr lang="en-US" dirty="0"/>
              <a:t>______________________________</a:t>
            </a:r>
            <a:endParaRPr lang="ru-RU" dirty="0"/>
          </a:p>
          <a:p>
            <a:r>
              <a:rPr lang="ru-RU" dirty="0"/>
              <a:t>Эксперт по трудовым отношениям,</a:t>
            </a:r>
          </a:p>
          <a:p>
            <a:r>
              <a:rPr lang="ru-RU" dirty="0"/>
              <a:t>Юлия  Жижерина </a:t>
            </a:r>
            <a:endParaRPr lang="en-US" dirty="0"/>
          </a:p>
          <a:p>
            <a:endParaRPr lang="en-US" dirty="0"/>
          </a:p>
          <a:p>
            <a:endParaRPr lang="en-US" dirty="0"/>
          </a:p>
          <a:p>
            <a:endParaRPr lang="en-US" dirty="0"/>
          </a:p>
          <a:p>
            <a:endParaRPr lang="en-US" dirty="0"/>
          </a:p>
          <a:p>
            <a:endParaRPr lang="en-US" dirty="0"/>
          </a:p>
          <a:p>
            <a:endParaRPr lang="en-US" dirty="0"/>
          </a:p>
          <a:p>
            <a:endParaRPr lang="ru-RU" dirty="0"/>
          </a:p>
          <a:p>
            <a:endParaRPr lang="en-US" dirty="0"/>
          </a:p>
          <a:p>
            <a:pPr algn="ctr"/>
            <a:r>
              <a:rPr lang="ru-RU" dirty="0"/>
              <a:t>Москва</a:t>
            </a:r>
          </a:p>
        </p:txBody>
      </p:sp>
    </p:spTree>
    <p:extLst>
      <p:ext uri="{BB962C8B-B14F-4D97-AF65-F5344CB8AC3E}">
        <p14:creationId xmlns:p14="http://schemas.microsoft.com/office/powerpoint/2010/main" val="3686991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871729" y="438039"/>
            <a:ext cx="9034271" cy="5675360"/>
          </a:xfrm>
        </p:spPr>
        <p:txBody>
          <a:bodyPr>
            <a:noAutofit/>
          </a:bodyPr>
          <a:lstStyle/>
          <a:p>
            <a:pPr marL="0" indent="0">
              <a:buNone/>
            </a:pPr>
            <a:r>
              <a:rPr lang="ru-RU" sz="1600" b="1" dirty="0"/>
              <a:t>В 2023 году </a:t>
            </a:r>
            <a:r>
              <a:rPr lang="ru-RU" sz="1600" b="1" dirty="0" err="1"/>
              <a:t>статотчеты</a:t>
            </a:r>
            <a:r>
              <a:rPr lang="ru-RU" sz="1600" b="1" dirty="0"/>
              <a:t> о зарплате и кадрах подают по обновленным формам</a:t>
            </a:r>
          </a:p>
          <a:p>
            <a:pPr marL="0" indent="0">
              <a:buNone/>
            </a:pPr>
            <a:r>
              <a:rPr lang="ru-RU" sz="1600" dirty="0"/>
              <a:t>(Приказ Росстата от 29.07.2022 N 532)</a:t>
            </a:r>
          </a:p>
          <a:p>
            <a:pPr marL="0" indent="0">
              <a:buNone/>
            </a:pPr>
            <a:endParaRPr lang="ru-RU" sz="1600" b="1" dirty="0"/>
          </a:p>
          <a:p>
            <a:pPr marL="0" indent="0">
              <a:buNone/>
            </a:pPr>
            <a:r>
              <a:rPr lang="ru-RU" sz="1600" dirty="0"/>
              <a:t>Росстат утвердил измененные </a:t>
            </a:r>
            <a:r>
              <a:rPr lang="ru-RU" sz="1600" dirty="0" err="1"/>
              <a:t>статформы</a:t>
            </a:r>
            <a:r>
              <a:rPr lang="ru-RU" sz="1600" dirty="0"/>
              <a:t>. В основном правки технические. Однако можно выделить, например, такие новшества:</a:t>
            </a:r>
          </a:p>
          <a:p>
            <a:r>
              <a:rPr lang="ru-RU" sz="1600" dirty="0"/>
              <a:t>в форме П-4 с отчета за январь 2023 года среднюю численность работников разрешили указывать с двумя десятичными знаками после запятой (сейчас ее можно отразить только с одним десятичным знаком);</a:t>
            </a:r>
          </a:p>
          <a:p>
            <a:r>
              <a:rPr lang="ru-RU" sz="1600" dirty="0"/>
              <a:t>для формы 3-Ф о долгах по зарплате с отчета на 1 февраля 2023 года добавили контрольное соотношение: строка 02 должна быть больше нуля.</a:t>
            </a:r>
          </a:p>
          <a:p>
            <a:pPr marL="0" indent="0">
              <a:buNone/>
            </a:pPr>
            <a:r>
              <a:rPr lang="ru-RU" sz="1600" dirty="0"/>
              <a:t>Изменения затронули и другие формы: 1-Т; 1-Т (условия труда); 1-Т(ГС); 1-Т(МС); 1-Т(</a:t>
            </a:r>
            <a:r>
              <a:rPr lang="ru-RU" sz="1600" dirty="0" err="1"/>
              <a:t>проф</a:t>
            </a:r>
            <a:r>
              <a:rPr lang="ru-RU" sz="1600" dirty="0"/>
              <a:t>); ЗП-образование; ЗП-культура; ЗП-наука; ЗП-</a:t>
            </a:r>
            <a:r>
              <a:rPr lang="ru-RU" sz="1600" dirty="0" err="1"/>
              <a:t>соц</a:t>
            </a:r>
            <a:r>
              <a:rPr lang="ru-RU" sz="1600" dirty="0"/>
              <a:t>; ЗП-здрав; П-4(НЗ); 1-З; 1-ПР.</a:t>
            </a:r>
          </a:p>
          <a:p>
            <a:pPr marL="0" indent="0">
              <a:buNone/>
            </a:pPr>
            <a:endParaRPr lang="ru-RU" sz="1600" dirty="0"/>
          </a:p>
        </p:txBody>
      </p:sp>
    </p:spTree>
    <p:extLst>
      <p:ext uri="{BB962C8B-B14F-4D97-AF65-F5344CB8AC3E}">
        <p14:creationId xmlns:p14="http://schemas.microsoft.com/office/powerpoint/2010/main" val="2755890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8724" y="353576"/>
            <a:ext cx="8915400" cy="5675360"/>
          </a:xfrm>
        </p:spPr>
        <p:txBody>
          <a:bodyPr>
            <a:noAutofit/>
          </a:bodyPr>
          <a:lstStyle/>
          <a:p>
            <a:pPr marL="4233" indent="0">
              <a:spcBef>
                <a:spcPts val="0"/>
              </a:spcBef>
              <a:buNone/>
            </a:pPr>
            <a:r>
              <a:rPr lang="ru-RU" sz="1600" b="1" dirty="0">
                <a:cs typeface="Arial" panose="020B0604020202020204" pitchFamily="34" charset="0"/>
              </a:rPr>
              <a:t>Работодатели могут получить господдержку при трудоустройстве безработных граждан</a:t>
            </a:r>
            <a:r>
              <a:rPr lang="ru-RU" sz="1600" dirty="0">
                <a:cs typeface="Arial" panose="020B0604020202020204" pitchFamily="34" charset="0"/>
              </a:rPr>
              <a:t>, в </a:t>
            </a:r>
            <a:r>
              <a:rPr lang="ru-RU" sz="1600" dirty="0" err="1">
                <a:cs typeface="Arial" panose="020B0604020202020204" pitchFamily="34" charset="0"/>
              </a:rPr>
              <a:t>т.ч</a:t>
            </a:r>
            <a:r>
              <a:rPr lang="ru-RU" sz="1600" dirty="0">
                <a:cs typeface="Arial" panose="020B0604020202020204" pitchFamily="34" charset="0"/>
              </a:rPr>
              <a:t>. в возрасте до 30 лет (выпускников колледжей и вузов без опыта работы, молодых людей без среднего профессионального или высшего образования и др., инвалидов, детей-сирот, родителей несовершеннолетних детей и др.) (полный перечень - п. 2 Правил, утв. Постановлением Правительства РФ от 13.03.2021 № 362).</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dirty="0">
                <a:cs typeface="Arial" panose="020B0604020202020204" pitchFamily="34" charset="0"/>
              </a:rPr>
              <a:t>Если трудоустроенные граждане на дату заключения трудового договора не имели работы, не были зарегистрированы в качестве ИП, главы крестьянского (фермерского) хозяйства, единоличного исполнительного органа юридического лица, а также не являлись </a:t>
            </a:r>
            <a:r>
              <a:rPr lang="ru-RU" sz="1600" dirty="0" err="1">
                <a:cs typeface="Arial" panose="020B0604020202020204" pitchFamily="34" charset="0"/>
              </a:rPr>
              <a:t>самозанятыми</a:t>
            </a:r>
            <a:r>
              <a:rPr lang="ru-RU" sz="1600" dirty="0">
                <a:cs typeface="Arial" panose="020B0604020202020204" pitchFamily="34" charset="0"/>
              </a:rPr>
              <a:t>.</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dirty="0">
                <a:cs typeface="Arial" panose="020B0604020202020204" pitchFamily="34" charset="0"/>
              </a:rPr>
              <a:t>Размер субсидии - 3 МРОТ, которые увеличат на районный коэффициент, сумму страховых взносов и количество трудоустроенных. Первый платеж работодатель получит через месяц после трудоустройства соискателя, второй - через 3 месяца, третий - через 6 месяцев. Господдержку окажут, если организация обратится в центр занятости для подбора специалистов под вакансии.</a:t>
            </a:r>
          </a:p>
          <a:p>
            <a:pPr marL="4233" lvl="0" indent="0">
              <a:spcBef>
                <a:spcPts val="0"/>
              </a:spcBef>
              <a:buNone/>
            </a:pPr>
            <a:endParaRPr lang="ru-RU" sz="1600" dirty="0">
              <a:cs typeface="Arial" panose="020B0604020202020204" pitchFamily="34" charset="0"/>
            </a:endParaRPr>
          </a:p>
          <a:p>
            <a:pPr marL="4233" lvl="0" indent="0">
              <a:spcBef>
                <a:spcPts val="0"/>
              </a:spcBef>
              <a:buNone/>
            </a:pPr>
            <a:r>
              <a:rPr lang="ru-RU" sz="1600" dirty="0">
                <a:cs typeface="Arial" panose="020B0604020202020204" pitchFamily="34" charset="0"/>
              </a:rPr>
              <a:t>Предоставление субсидий осуществляется ФСС на основании реестра для предоставления субсидий без заключения соглашения о предоставлении субсидии. </a:t>
            </a:r>
            <a:r>
              <a:rPr lang="ru-RU" sz="1600" dirty="0"/>
              <a:t>Для получения субсидии нужно направить заявление в ФСС.</a:t>
            </a:r>
            <a:endParaRPr lang="ru-RU" sz="1600" dirty="0">
              <a:cs typeface="Arial" panose="020B0604020202020204" pitchFamily="34" charset="0"/>
            </a:endParaRPr>
          </a:p>
          <a:p>
            <a:pPr marL="4233" lvl="0" indent="0">
              <a:spcBef>
                <a:spcPts val="0"/>
              </a:spcBef>
              <a:buNone/>
            </a:pPr>
            <a:endParaRPr lang="ru-RU" sz="1600" dirty="0">
              <a:cs typeface="Arial" panose="020B0604020202020204" pitchFamily="34" charset="0"/>
            </a:endParaRPr>
          </a:p>
          <a:p>
            <a:pPr marL="4233" lvl="0" indent="0">
              <a:spcBef>
                <a:spcPts val="0"/>
              </a:spcBef>
              <a:buNone/>
            </a:pPr>
            <a:r>
              <a:rPr lang="ru-RU" sz="1600" dirty="0">
                <a:cs typeface="Arial" panose="020B0604020202020204" pitchFamily="34" charset="0"/>
              </a:rPr>
              <a:t>Предоставление субсидий осуществляется ФСС в пределах средств, предусмотренных в бюджете на эти цели.</a:t>
            </a:r>
          </a:p>
          <a:p>
            <a:pPr marL="4233" lvl="0" indent="0">
              <a:spcBef>
                <a:spcPts val="0"/>
              </a:spcBef>
              <a:buNone/>
            </a:pPr>
            <a:endParaRPr lang="ru-RU" sz="1600" dirty="0">
              <a:cs typeface="Arial" panose="020B0604020202020204" pitchFamily="34" charset="0"/>
            </a:endParaRPr>
          </a:p>
          <a:p>
            <a:pPr marL="4233" lvl="0" indent="0">
              <a:spcBef>
                <a:spcPts val="0"/>
              </a:spcBef>
              <a:buNone/>
            </a:pPr>
            <a:r>
              <a:rPr lang="ru-RU" sz="1600" dirty="0">
                <a:cs typeface="Arial" panose="020B0604020202020204" pitchFamily="34" charset="0"/>
              </a:rPr>
              <a:t>Основание для отказа во включении в реестр:</a:t>
            </a:r>
          </a:p>
          <a:p>
            <a:pPr marL="289983" indent="-285750">
              <a:spcBef>
                <a:spcPts val="0"/>
              </a:spcBef>
            </a:pPr>
            <a:r>
              <a:rPr lang="ru-RU" sz="1600" dirty="0">
                <a:cs typeface="Arial" panose="020B0604020202020204" pitchFamily="34" charset="0"/>
              </a:rPr>
              <a:t>отсутствие свободных остатков предусмотренных на эти цели бюджетных средств</a:t>
            </a:r>
          </a:p>
          <a:p>
            <a:pPr marL="289983" indent="-285750">
              <a:spcBef>
                <a:spcPts val="0"/>
              </a:spcBef>
            </a:pPr>
            <a:r>
              <a:rPr lang="ru-RU" sz="1600" dirty="0">
                <a:cs typeface="Arial" panose="020B0604020202020204" pitchFamily="34" charset="0"/>
              </a:rPr>
              <a:t>несоответствие работодателя условиям Правил</a:t>
            </a:r>
          </a:p>
          <a:p>
            <a:pPr marL="4233" lvl="0" indent="0">
              <a:spcBef>
                <a:spcPts val="0"/>
              </a:spcBef>
              <a:buNone/>
            </a:pPr>
            <a:endParaRPr lang="ru-RU" sz="1600" dirty="0">
              <a:cs typeface="Arial" panose="020B0604020202020204" pitchFamily="34" charset="0"/>
            </a:endParaRPr>
          </a:p>
          <a:p>
            <a:pPr marL="4233" indent="0">
              <a:spcBef>
                <a:spcPts val="0"/>
              </a:spcBef>
              <a:buNone/>
            </a:pPr>
            <a:endParaRPr lang="ru-RU" sz="1800" dirty="0">
              <a:cs typeface="Arial" panose="020B0604020202020204" pitchFamily="34" charset="0"/>
            </a:endParaRPr>
          </a:p>
        </p:txBody>
      </p:sp>
    </p:spTree>
    <p:extLst>
      <p:ext uri="{BB962C8B-B14F-4D97-AF65-F5344CB8AC3E}">
        <p14:creationId xmlns:p14="http://schemas.microsoft.com/office/powerpoint/2010/main" val="32471803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74830" y="426728"/>
            <a:ext cx="9181234" cy="5675360"/>
          </a:xfrm>
        </p:spPr>
        <p:txBody>
          <a:bodyPr>
            <a:noAutofit/>
          </a:bodyPr>
          <a:lstStyle/>
          <a:p>
            <a:pPr marL="4233" indent="0">
              <a:spcBef>
                <a:spcPts val="0"/>
              </a:spcBef>
              <a:buNone/>
            </a:pPr>
            <a:r>
              <a:rPr lang="ru-RU" sz="1600" b="1" dirty="0"/>
              <a:t>Правительство распространило программу субсидирования найма на трудоустройство молодежи</a:t>
            </a:r>
          </a:p>
          <a:p>
            <a:pPr marL="4233" indent="0">
              <a:spcBef>
                <a:spcPts val="0"/>
              </a:spcBef>
              <a:buNone/>
            </a:pPr>
            <a:r>
              <a:rPr lang="ru-RU" sz="1600" dirty="0"/>
              <a:t>Работодатели могут получить господдержку при трудоустройстве граждан в возрасте до 30 лет. К ним отнесли, например, выпускников колледжей и вузов без опыта работы, молодых людей без среднего профессионального или высшего образования, инвалидов, детей-сирот, родителей несовершеннолетних детей. Изменения вступили в силу 21 марта. (Информация Правительства РФ от 20.03.2022 http://government.ru/docs/44867/, Постановление Правительства РФ от 18.03.2022 N 398).</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b="1" dirty="0">
                <a:cs typeface="Arial" panose="020B0604020202020204" pitchFamily="34" charset="0"/>
              </a:rPr>
              <a:t>Программу стимулирования найма решили расширить для поддержки рынка труда</a:t>
            </a:r>
          </a:p>
          <a:p>
            <a:pPr marL="4233" indent="0">
              <a:spcBef>
                <a:spcPts val="0"/>
              </a:spcBef>
              <a:buNone/>
            </a:pPr>
            <a:r>
              <a:rPr lang="ru-RU" sz="1600" dirty="0">
                <a:cs typeface="Arial" panose="020B0604020202020204" pitchFamily="34" charset="0"/>
              </a:rPr>
              <a:t>Правительство увеличило список лиц, при трудоустройстве которых работодатели могут рассчитывать на господдержку в рамках программы субсидирования найма. Постановление вступило в силу 14 июня. Поддержат тех, кто примет на работу граждан, которых уволили в этом году, например, по сокращению штата или из-за ликвидации организации. Программа касается среди прочего и находящихся под риском увольнения сотрудников, которых перевели в 2022 году к другому работодателю. Важный момент: последний ввел неполный рабочий день, объявил простой, предоставил отпуск без сохранения зарплаты и т.д. Уточнили, что организации, которые переводят между собой сотрудников, не должны быть дочерними или зависимыми обществами по отношению друг к другу. (Постановление Правительства РФ от 04.06.2022 N 1021).</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b="1" dirty="0">
                <a:cs typeface="Arial" panose="020B0604020202020204" pitchFamily="34" charset="0"/>
              </a:rPr>
              <a:t>Программа субсидирования снова расширена - работодатели вправе получить субсидию при найме любых незанятых граждан до 30 лет</a:t>
            </a:r>
          </a:p>
          <a:p>
            <a:pPr marL="4233" indent="0">
              <a:spcBef>
                <a:spcPts val="0"/>
              </a:spcBef>
              <a:buNone/>
            </a:pPr>
            <a:r>
              <a:rPr lang="ru-RU" sz="1600" dirty="0">
                <a:cs typeface="Arial" panose="020B0604020202020204" pitchFamily="34" charset="0"/>
              </a:rPr>
              <a:t>С 23.08.2022 программу господдержки при трудоустройстве распространили на всех незанятых граждан до 30 лет. Кроме того, теперь регистрация в качестве безработных необязательна для граждан, которых в 2022 году перевели к другому работодателю, но они оказались под риском увольнения.</a:t>
            </a:r>
          </a:p>
          <a:p>
            <a:pPr marL="4233" indent="0">
              <a:spcBef>
                <a:spcPts val="0"/>
              </a:spcBef>
              <a:buNone/>
            </a:pPr>
            <a:r>
              <a:rPr lang="ru-RU" sz="1600" dirty="0">
                <a:cs typeface="Arial" panose="020B0604020202020204" pitchFamily="34" charset="0"/>
              </a:rPr>
              <a:t>(Постановление Правительства РФ от 19.08.2022 N 1461)</a:t>
            </a:r>
          </a:p>
        </p:txBody>
      </p:sp>
    </p:spTree>
    <p:extLst>
      <p:ext uri="{BB962C8B-B14F-4D97-AF65-F5344CB8AC3E}">
        <p14:creationId xmlns:p14="http://schemas.microsoft.com/office/powerpoint/2010/main" val="19789911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67868" y="381008"/>
            <a:ext cx="9014460" cy="5675360"/>
          </a:xfrm>
        </p:spPr>
        <p:txBody>
          <a:bodyPr>
            <a:noAutofit/>
          </a:bodyPr>
          <a:lstStyle/>
          <a:p>
            <a:pPr marL="4233" indent="0">
              <a:spcBef>
                <a:spcPts val="0"/>
              </a:spcBef>
              <a:buNone/>
            </a:pPr>
            <a:r>
              <a:rPr lang="ru-RU" sz="1600" dirty="0">
                <a:cs typeface="Arial" panose="020B0604020202020204" pitchFamily="34" charset="0"/>
              </a:rPr>
              <a:t>Организация может принять участие в программе, если:</a:t>
            </a:r>
          </a:p>
          <a:p>
            <a:pPr marL="289983" indent="-285750">
              <a:spcBef>
                <a:spcPts val="0"/>
              </a:spcBef>
            </a:pPr>
            <a:r>
              <a:rPr lang="ru-RU" sz="1600" dirty="0">
                <a:cs typeface="Arial" panose="020B0604020202020204" pitchFamily="34" charset="0"/>
              </a:rPr>
              <a:t>была официально зарегистрирована до 1 января 2022 года</a:t>
            </a:r>
          </a:p>
          <a:p>
            <a:pPr marL="289983" indent="-285750">
              <a:spcBef>
                <a:spcPts val="0"/>
              </a:spcBef>
            </a:pPr>
            <a:r>
              <a:rPr lang="ru-RU" sz="1600" dirty="0">
                <a:cs typeface="Arial" panose="020B0604020202020204" pitchFamily="34" charset="0"/>
              </a:rPr>
              <a:t>отсутствуют задолженности, превышающие 10 тысяч рублей, по уплате налогов, сборов, взносов, пеней, штрафов и процентов, подлежащих уплате в соответствии с законодательством, а также:</a:t>
            </a:r>
          </a:p>
          <a:p>
            <a:pPr marL="289983" indent="-285750">
              <a:spcBef>
                <a:spcPts val="0"/>
              </a:spcBef>
            </a:pPr>
            <a:r>
              <a:rPr lang="ru-RU" sz="1600" dirty="0">
                <a:cs typeface="Arial" panose="020B0604020202020204" pitchFamily="34" charset="0"/>
              </a:rPr>
              <a:t>отсутствуют любые задолженности по возврату средств в федеральный бюджет; отсутствуют задолженности по заработной плате</a:t>
            </a:r>
          </a:p>
          <a:p>
            <a:pPr marL="289983" indent="-285750">
              <a:spcBef>
                <a:spcPts val="0"/>
              </a:spcBef>
            </a:pPr>
            <a:r>
              <a:rPr lang="ru-RU" sz="1600" dirty="0">
                <a:cs typeface="Arial" panose="020B0604020202020204" pitchFamily="34" charset="0"/>
              </a:rPr>
              <a:t>организация не находится в процессе реорганизации, ликвидации, банкротства, и деятельность не была приостановлена или прекращена</a:t>
            </a:r>
          </a:p>
          <a:p>
            <a:pPr marL="289983" indent="-285750">
              <a:spcBef>
                <a:spcPts val="0"/>
              </a:spcBef>
            </a:pPr>
            <a:r>
              <a:rPr lang="ru-RU" sz="1600" dirty="0">
                <a:cs typeface="Arial" panose="020B0604020202020204" pitchFamily="34" charset="0"/>
              </a:rPr>
              <a:t>организация не получает средства из федерального бюджета в рамках иных программ в целях возмещения затрат, связанных с трудоустройством безработных</a:t>
            </a:r>
          </a:p>
          <a:p>
            <a:pPr marL="289983" indent="-285750">
              <a:spcBef>
                <a:spcPts val="0"/>
              </a:spcBef>
            </a:pPr>
            <a:r>
              <a:rPr lang="ru-RU" sz="1600" dirty="0">
                <a:cs typeface="Arial" panose="020B0604020202020204" pitchFamily="34" charset="0"/>
              </a:rPr>
              <a:t>в уставном (складочном) капитале организации доля участия иностранных юридических лиц со льготным налоговым режимом и не предусматривающих раскрытия и предоставления информации при проведении финансовых операций в совокупности не превышает 50 процентов</a:t>
            </a:r>
          </a:p>
          <a:p>
            <a:pPr marL="289983" indent="-285750">
              <a:spcBef>
                <a:spcPts val="0"/>
              </a:spcBef>
            </a:pPr>
            <a:r>
              <a:rPr lang="ru-RU" sz="1600" dirty="0">
                <a:cs typeface="Arial" panose="020B0604020202020204" pitchFamily="34" charset="0"/>
              </a:rPr>
              <a:t>руководитель, члены коллегиального исполнительного органа или главный бухгалтер не внесены в реестр дисквалифицированных лиц</a:t>
            </a:r>
          </a:p>
          <a:p>
            <a:pPr marL="289983" indent="-285750">
              <a:spcBef>
                <a:spcPts val="0"/>
              </a:spcBef>
            </a:pPr>
            <a:r>
              <a:rPr lang="ru-RU" sz="1600" dirty="0">
                <a:cs typeface="Arial" panose="020B0604020202020204" pitchFamily="34" charset="0"/>
              </a:rPr>
              <a:t>организация не является получателем в 2022 году субсидии в соответствии с Постановлением Правительства РФ от 27.12.2010 № 1135</a:t>
            </a:r>
          </a:p>
        </p:txBody>
      </p:sp>
    </p:spTree>
    <p:extLst>
      <p:ext uri="{BB962C8B-B14F-4D97-AF65-F5344CB8AC3E}">
        <p14:creationId xmlns:p14="http://schemas.microsoft.com/office/powerpoint/2010/main" val="41325711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29092" y="451128"/>
            <a:ext cx="9103848" cy="6001643"/>
          </a:xfrm>
          <a:prstGeom prst="rect">
            <a:avLst/>
          </a:prstGeom>
          <a:noFill/>
        </p:spPr>
        <p:txBody>
          <a:bodyPr wrap="square" rtlCol="0">
            <a:spAutoFit/>
          </a:bodyPr>
          <a:lstStyle/>
          <a:p>
            <a:r>
              <a:rPr lang="ru-RU" sz="1600" b="1" dirty="0" err="1"/>
              <a:t>Роструд</a:t>
            </a:r>
            <a:r>
              <a:rPr lang="ru-RU" sz="1600" b="1" dirty="0"/>
              <a:t>: своя система электронного кадрового документооборота должна взаимодействовать с </a:t>
            </a:r>
            <a:r>
              <a:rPr lang="ru-RU" sz="1600" b="1" dirty="0" err="1"/>
              <a:t>Госуслугами</a:t>
            </a:r>
            <a:endParaRPr lang="ru-RU" sz="1600" b="1" dirty="0"/>
          </a:p>
          <a:p>
            <a:r>
              <a:rPr lang="ru-RU" sz="1600" dirty="0"/>
              <a:t>(Письмо Роструда от 01.08.2022 N ПГ/19773-6-1)</a:t>
            </a:r>
          </a:p>
          <a:p>
            <a:endParaRPr lang="ru-RU" sz="1600" b="1" dirty="0"/>
          </a:p>
          <a:p>
            <a:r>
              <a:rPr lang="ru-RU" sz="1600" b="1" dirty="0"/>
              <a:t>Ряд специалистов можно аттестовать через </a:t>
            </a:r>
            <a:r>
              <a:rPr lang="ru-RU" sz="1600" b="1" dirty="0" err="1"/>
              <a:t>Госуслуги</a:t>
            </a:r>
            <a:endParaRPr lang="ru-RU" sz="1600" b="1" dirty="0"/>
          </a:p>
          <a:p>
            <a:r>
              <a:rPr lang="ru-RU" sz="1600" dirty="0"/>
              <a:t>(Информация </a:t>
            </a:r>
            <a:r>
              <a:rPr lang="ru-RU" sz="1600" dirty="0" err="1"/>
              <a:t>Минцифры</a:t>
            </a:r>
            <a:r>
              <a:rPr lang="ru-RU" sz="1600" dirty="0"/>
              <a:t> России от 11.08.2022: </a:t>
            </a:r>
            <a:r>
              <a:rPr lang="en-US" sz="1600" dirty="0">
                <a:hlinkClick r:id="rId2">
                  <a:extLst>
                    <a:ext uri="{A12FA001-AC4F-418D-AE19-62706E023703}">
                      <ahyp:hlinkClr xmlns:ahyp="http://schemas.microsoft.com/office/drawing/2018/hyperlinkcolor" val="tx"/>
                    </a:ext>
                  </a:extLst>
                </a:hlinkClick>
              </a:rPr>
              <a:t>https://digital.gov.ru/ru/events/41808/</a:t>
            </a:r>
            <a:r>
              <a:rPr lang="ru-RU" sz="1600" dirty="0"/>
              <a:t>) </a:t>
            </a:r>
          </a:p>
          <a:p>
            <a:r>
              <a:rPr lang="ru-RU" sz="1600" dirty="0"/>
              <a:t>Запустили сервис на </a:t>
            </a:r>
            <a:r>
              <a:rPr lang="ru-RU" sz="1600" dirty="0" err="1"/>
              <a:t>Госуслугах</a:t>
            </a:r>
            <a:r>
              <a:rPr lang="ru-RU" sz="1600" dirty="0"/>
              <a:t>, который позволит подтвердить соответствие сотрудников </a:t>
            </a:r>
            <a:r>
              <a:rPr lang="ru-RU" sz="1600" dirty="0" err="1"/>
              <a:t>профтребованиям</a:t>
            </a:r>
            <a:r>
              <a:rPr lang="ru-RU" sz="1600" dirty="0"/>
              <a:t>. В электронном виде аттестацию могут пройти в том числе медики и фармацевты; электрики; производители лекарств в сфере ветеринарии; специалисты в области сохранения объектов культурного наследия; экскурсоводы, гиды-переводчики (доступно в 11 регионах); специалисты по безопасности дорожного движения.</a:t>
            </a:r>
          </a:p>
          <a:p>
            <a:r>
              <a:rPr lang="ru-RU" sz="1600" dirty="0"/>
              <a:t>Выписку из реестра аттестованных специалистов направят работнику в личный кабинет.</a:t>
            </a:r>
          </a:p>
          <a:p>
            <a:endParaRPr lang="ru-RU" sz="1600" b="1" dirty="0"/>
          </a:p>
          <a:p>
            <a:r>
              <a:rPr lang="ru-RU" sz="1600" b="1" dirty="0"/>
              <a:t>В ТК РФ устранены технические неточности</a:t>
            </a:r>
          </a:p>
          <a:p>
            <a:r>
              <a:rPr lang="ru-RU" sz="1600" dirty="0"/>
              <a:t>(Федеральный закон от 07.10.2022 N 376-ФЗ)</a:t>
            </a:r>
          </a:p>
          <a:p>
            <a:r>
              <a:rPr lang="ru-RU" sz="1600" dirty="0"/>
              <a:t>Внесены технические правки в следующие статьи ТК РФ:</a:t>
            </a:r>
          </a:p>
          <a:p>
            <a:r>
              <a:rPr lang="ru-RU" sz="1600" dirty="0"/>
              <a:t>- ст. 312.7 "Особенности охраны труда дистанционных работников";</a:t>
            </a:r>
          </a:p>
          <a:p>
            <a:r>
              <a:rPr lang="ru-RU" sz="1600" dirty="0"/>
              <a:t>- ст. 330.3 "Медицинские осмотры работников, занятых на подземных работах";</a:t>
            </a:r>
          </a:p>
          <a:p>
            <a:r>
              <a:rPr lang="ru-RU" sz="1600" dirty="0"/>
              <a:t>- ст. 351.6 "Особенности регулирования труда работников в сфере электроэнергетики, сфере теплоснабжения, в области промышленной безопасности, области безопасности гидротехнических сооружений".</a:t>
            </a:r>
          </a:p>
          <a:p>
            <a:r>
              <a:rPr lang="ru-RU" sz="1600" dirty="0"/>
              <a:t>Внесение технических правок обусловлено изменением нумерации статей Раздела X "Охрана труда" после принятия Федерального закона от 02.07.2021 N 311-ФЗ.</a:t>
            </a:r>
          </a:p>
          <a:p>
            <a:endParaRPr lang="ru-RU" sz="1600" b="1" dirty="0">
              <a:solidFill>
                <a:srgbClr val="C00000"/>
              </a:solidFill>
            </a:endParaRPr>
          </a:p>
        </p:txBody>
      </p:sp>
    </p:spTree>
    <p:extLst>
      <p:ext uri="{BB962C8B-B14F-4D97-AF65-F5344CB8AC3E}">
        <p14:creationId xmlns:p14="http://schemas.microsoft.com/office/powerpoint/2010/main" val="7265177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77012" y="371864"/>
            <a:ext cx="9014460" cy="5675360"/>
          </a:xfrm>
        </p:spPr>
        <p:txBody>
          <a:bodyPr>
            <a:noAutofit/>
          </a:bodyPr>
          <a:lstStyle/>
          <a:p>
            <a:pPr>
              <a:spcBef>
                <a:spcPts val="0"/>
              </a:spcBef>
              <a:buNone/>
            </a:pPr>
            <a:r>
              <a:rPr lang="ru-RU" sz="1600" b="1" dirty="0">
                <a:ea typeface="Times New Roman" panose="02020603050405020304" pitchFamily="18" charset="0"/>
                <a:cs typeface="Arial" panose="020B0604020202020204" pitchFamily="34" charset="0"/>
              </a:rPr>
              <a:t>Проверки</a:t>
            </a:r>
          </a:p>
          <a:p>
            <a:pPr>
              <a:spcBef>
                <a:spcPts val="0"/>
              </a:spcBef>
              <a:buNone/>
            </a:pPr>
            <a:endParaRPr lang="ru-RU" sz="1600" b="1" dirty="0">
              <a:ea typeface="Times New Roman" panose="02020603050405020304" pitchFamily="18" charset="0"/>
              <a:cs typeface="Arial" panose="020B0604020202020204" pitchFamily="34" charset="0"/>
            </a:endParaRPr>
          </a:p>
          <a:p>
            <a:pPr>
              <a:spcBef>
                <a:spcPts val="0"/>
              </a:spcBef>
              <a:buNone/>
            </a:pPr>
            <a:r>
              <a:rPr lang="ru-RU" sz="1600" b="1" dirty="0">
                <a:ea typeface="Times New Roman" panose="02020603050405020304" pitchFamily="18" charset="0"/>
                <a:cs typeface="Arial" panose="020B0604020202020204" pitchFamily="34" charset="0"/>
              </a:rPr>
              <a:t>В 2022 году не проводятся некоторые контрольные (надзорные) мероприятия </a:t>
            </a:r>
          </a:p>
          <a:p>
            <a:pPr>
              <a:spcBef>
                <a:spcPts val="0"/>
              </a:spcBef>
              <a:buNone/>
            </a:pPr>
            <a:r>
              <a:rPr lang="ru-RU" sz="1600" dirty="0">
                <a:ea typeface="Times New Roman" panose="02020603050405020304" pitchFamily="18" charset="0"/>
                <a:cs typeface="Arial" panose="020B0604020202020204" pitchFamily="34" charset="0"/>
              </a:rPr>
              <a:t>(Постановление Правительства РФ от 10.03.2022 N 336)</a:t>
            </a:r>
          </a:p>
          <a:p>
            <a:pPr marL="4233" indent="0">
              <a:spcBef>
                <a:spcPts val="0"/>
              </a:spcBef>
              <a:buNone/>
            </a:pPr>
            <a:endParaRPr lang="ru-RU" sz="1600" b="1" dirty="0">
              <a:cs typeface="Arial" panose="020B0604020202020204" pitchFamily="34" charset="0"/>
            </a:endParaRPr>
          </a:p>
          <a:p>
            <a:pPr marL="0" indent="0" algn="just">
              <a:spcBef>
                <a:spcPts val="0"/>
              </a:spcBef>
              <a:buNone/>
            </a:pPr>
            <a:r>
              <a:rPr lang="ru-RU" sz="1600" b="1" dirty="0">
                <a:ea typeface="Times New Roman" panose="02020603050405020304" pitchFamily="18" charset="0"/>
                <a:cs typeface="Arial" panose="020B0604020202020204" pitchFamily="34" charset="0"/>
              </a:rPr>
              <a:t>Если нарушен мораторий, введенный Правительством РФ на 2022 г.</a:t>
            </a:r>
            <a:r>
              <a:rPr lang="ru-RU" sz="1600" dirty="0">
                <a:ea typeface="Times New Roman" panose="02020603050405020304" pitchFamily="18" charset="0"/>
                <a:cs typeface="Arial" panose="020B0604020202020204" pitchFamily="34" charset="0"/>
              </a:rPr>
              <a:t>, то через портал </a:t>
            </a:r>
            <a:r>
              <a:rPr lang="ru-RU" sz="1600" dirty="0" err="1">
                <a:ea typeface="Times New Roman" panose="02020603050405020304" pitchFamily="18" charset="0"/>
                <a:cs typeface="Arial" panose="020B0604020202020204" pitchFamily="34" charset="0"/>
              </a:rPr>
              <a:t>госуслуг</a:t>
            </a:r>
            <a:r>
              <a:rPr lang="ru-RU" sz="1600" dirty="0">
                <a:ea typeface="Times New Roman" panose="02020603050405020304" pitchFamily="18" charset="0"/>
                <a:cs typeface="Arial" panose="020B0604020202020204" pitchFamily="34" charset="0"/>
              </a:rPr>
              <a:t> можно подать жалобу. Срок ее рассмотрения составляет один рабочий день. В случае подтверждения нарушения мероприятие отменят (Информация Минэкономразвития России от 11.04.2022): </a:t>
            </a:r>
            <a:r>
              <a:rPr lang="en-US" sz="1600" dirty="0">
                <a:ea typeface="Times New Roman" panose="02020603050405020304" pitchFamily="18" charset="0"/>
                <a:cs typeface="Arial" panose="020B0604020202020204" pitchFamily="34" charset="0"/>
                <a:hlinkClick r:id="rId2">
                  <a:extLst>
                    <a:ext uri="{A12FA001-AC4F-418D-AE19-62706E023703}">
                      <ahyp:hlinkClr xmlns:ahyp="http://schemas.microsoft.com/office/drawing/2018/hyperlinkcolor" val="tx"/>
                    </a:ext>
                  </a:extLst>
                </a:hlinkClick>
              </a:rPr>
              <a:t>https://www.economy.gov.ru/material/news/na_gosuslugah_mozhno_podat_zayavku_na_dosudebnoe_obzhalovanie_proverok_na_biznes.html</a:t>
            </a:r>
            <a:r>
              <a:rPr lang="ru-RU" sz="1600" dirty="0">
                <a:ea typeface="Times New Roman" panose="02020603050405020304" pitchFamily="18" charset="0"/>
                <a:cs typeface="Arial" panose="020B0604020202020204" pitchFamily="34" charset="0"/>
              </a:rPr>
              <a:t>) </a:t>
            </a:r>
          </a:p>
          <a:p>
            <a:pPr marL="4233" indent="0">
              <a:spcBef>
                <a:spcPts val="0"/>
              </a:spcBef>
              <a:buNone/>
            </a:pPr>
            <a:endParaRPr lang="ru-RU" sz="1600" b="1" dirty="0">
              <a:cs typeface="Arial" panose="020B0604020202020204" pitchFamily="34" charset="0"/>
            </a:endParaRPr>
          </a:p>
          <a:p>
            <a:pPr marL="4233" indent="0">
              <a:spcBef>
                <a:spcPts val="0"/>
              </a:spcBef>
              <a:buNone/>
            </a:pPr>
            <a:r>
              <a:rPr lang="ru-RU" sz="1600" b="1" dirty="0">
                <a:cs typeface="Arial" panose="020B0604020202020204" pitchFamily="34" charset="0"/>
              </a:rPr>
              <a:t>Теперь жалобу о нарушении моратория, которая направляется на портале </a:t>
            </a:r>
            <a:r>
              <a:rPr lang="ru-RU" sz="1600" b="1" dirty="0" err="1">
                <a:cs typeface="Arial" panose="020B0604020202020204" pitchFamily="34" charset="0"/>
              </a:rPr>
              <a:t>госуслуг</a:t>
            </a:r>
            <a:r>
              <a:rPr lang="ru-RU" sz="1600" b="1" dirty="0">
                <a:cs typeface="Arial" panose="020B0604020202020204" pitchFamily="34" charset="0"/>
              </a:rPr>
              <a:t>, </a:t>
            </a:r>
            <a:r>
              <a:rPr lang="ru-RU" sz="1600" b="1" dirty="0" err="1">
                <a:cs typeface="Arial" panose="020B0604020202020204" pitchFamily="34" charset="0"/>
              </a:rPr>
              <a:t>юрлицам</a:t>
            </a:r>
            <a:r>
              <a:rPr lang="ru-RU" sz="1600" b="1" dirty="0">
                <a:cs typeface="Arial" panose="020B0604020202020204" pitchFamily="34" charset="0"/>
              </a:rPr>
              <a:t> можно подписывать простой электронной подписью (ранее такая возможность была доступна только ИП и гражданам)</a:t>
            </a:r>
          </a:p>
          <a:p>
            <a:pPr marL="4233" indent="0">
              <a:spcBef>
                <a:spcPts val="0"/>
              </a:spcBef>
              <a:buNone/>
            </a:pPr>
            <a:r>
              <a:rPr lang="ru-RU" sz="1600" dirty="0">
                <a:cs typeface="Arial" panose="020B0604020202020204" pitchFamily="34" charset="0"/>
              </a:rPr>
              <a:t>(Постановление Правительства РФ от 17.08.2022 № 1431)</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b="1" dirty="0">
                <a:cs typeface="Arial" panose="020B0604020202020204" pitchFamily="34" charset="0"/>
              </a:rPr>
              <a:t>Для IT-компаний, включенных в специальный реестр, действует трехлетний мораторий на проведение проверок</a:t>
            </a:r>
          </a:p>
          <a:p>
            <a:pPr marL="4233" indent="0">
              <a:spcBef>
                <a:spcPts val="0"/>
              </a:spcBef>
              <a:buNone/>
            </a:pPr>
            <a:r>
              <a:rPr lang="ru-RU" sz="1600" dirty="0">
                <a:cs typeface="Arial" panose="020B0604020202020204" pitchFamily="34" charset="0"/>
              </a:rPr>
              <a:t>В 2022-2024 гг. в отношении аккредитованных IT-организаций запрещено проводить государственный контроль (надзор), муниципальный контроль. Это не касается профилактических мероприятий в виде консультирования, информирования и </a:t>
            </a:r>
            <a:r>
              <a:rPr lang="ru-RU" sz="1600" dirty="0" err="1">
                <a:cs typeface="Arial" panose="020B0604020202020204" pitchFamily="34" charset="0"/>
              </a:rPr>
              <a:t>самообследования</a:t>
            </a:r>
            <a:r>
              <a:rPr lang="ru-RU" sz="1600" dirty="0">
                <a:cs typeface="Arial" panose="020B0604020202020204" pitchFamily="34" charset="0"/>
              </a:rPr>
              <a:t>. Уже начатые проверки должны быть прекращены.</a:t>
            </a:r>
          </a:p>
          <a:p>
            <a:pPr marL="4233" indent="0">
              <a:spcBef>
                <a:spcPts val="0"/>
              </a:spcBef>
              <a:buNone/>
            </a:pPr>
            <a:r>
              <a:rPr lang="ru-RU" sz="1600" dirty="0">
                <a:cs typeface="Arial" panose="020B0604020202020204" pitchFamily="34" charset="0"/>
              </a:rPr>
              <a:t>(Постановление Правительства РФ от 24.03.2022 N 448)</a:t>
            </a:r>
          </a:p>
        </p:txBody>
      </p:sp>
    </p:spTree>
    <p:extLst>
      <p:ext uri="{BB962C8B-B14F-4D97-AF65-F5344CB8AC3E}">
        <p14:creationId xmlns:p14="http://schemas.microsoft.com/office/powerpoint/2010/main" val="2864668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77012" y="371864"/>
            <a:ext cx="9014460" cy="5675360"/>
          </a:xfrm>
        </p:spPr>
        <p:txBody>
          <a:bodyPr>
            <a:noAutofit/>
          </a:bodyPr>
          <a:lstStyle/>
          <a:p>
            <a:pPr>
              <a:spcBef>
                <a:spcPts val="0"/>
              </a:spcBef>
              <a:buNone/>
            </a:pPr>
            <a:r>
              <a:rPr lang="ru-RU" sz="1600" b="1" dirty="0">
                <a:ea typeface="Times New Roman" panose="02020603050405020304" pitchFamily="18" charset="0"/>
                <a:cs typeface="Arial" panose="020B0604020202020204" pitchFamily="34" charset="0"/>
              </a:rPr>
              <a:t>Проверки</a:t>
            </a:r>
          </a:p>
          <a:p>
            <a:pPr>
              <a:spcBef>
                <a:spcPts val="0"/>
              </a:spcBef>
              <a:buNone/>
            </a:pPr>
            <a:endParaRPr lang="ru-RU" sz="1600" b="1" dirty="0">
              <a:ea typeface="Times New Roman" panose="02020603050405020304" pitchFamily="18" charset="0"/>
              <a:cs typeface="Arial" panose="020B0604020202020204" pitchFamily="34" charset="0"/>
            </a:endParaRPr>
          </a:p>
          <a:p>
            <a:pPr>
              <a:spcBef>
                <a:spcPts val="0"/>
              </a:spcBef>
              <a:buNone/>
            </a:pPr>
            <a:r>
              <a:rPr lang="ru-RU" sz="1600" b="1" dirty="0">
                <a:ea typeface="Times New Roman" panose="02020603050405020304" pitchFamily="18" charset="0"/>
                <a:cs typeface="Arial" panose="020B0604020202020204" pitchFamily="34" charset="0"/>
              </a:rPr>
              <a:t>Массовая задержка зарплаты может стать поводом для внеплановой проверки </a:t>
            </a:r>
            <a:r>
              <a:rPr lang="ru-RU" sz="1600" dirty="0">
                <a:ea typeface="Times New Roman" panose="02020603050405020304" pitchFamily="18" charset="0"/>
                <a:cs typeface="Arial" panose="020B0604020202020204" pitchFamily="34" charset="0"/>
              </a:rPr>
              <a:t>(Постановление Правительства РФ от 10.11.2022 N 2036). Установлено еще одно основание для проведения внеплановых проверок в 2022 г. - это поступление от работников информации о массовых (более 10 процентов среднесписочной численности или более 10 человек) нарушениях, связанных с полной или частичной невыплатой зарплаты свыше одного месяца. Такая проверка проводится по решению руководителя (заместителя руководителя) Роструда или его территориальных органов при согласовании с прокуратурой.</a:t>
            </a:r>
            <a:endParaRPr lang="ru-RU" sz="800" dirty="0">
              <a:ea typeface="Times New Roman" panose="02020603050405020304" pitchFamily="18" charset="0"/>
              <a:cs typeface="Arial" panose="020B0604020202020204" pitchFamily="34" charset="0"/>
            </a:endParaRPr>
          </a:p>
          <a:p>
            <a:pPr marL="0" indent="0">
              <a:spcBef>
                <a:spcPts val="0"/>
              </a:spcBef>
              <a:buNone/>
            </a:pPr>
            <a:r>
              <a:rPr lang="ru-RU" sz="1600" b="1" dirty="0">
                <a:ea typeface="Times New Roman" panose="02020603050405020304" pitchFamily="18" charset="0"/>
                <a:cs typeface="Arial" panose="020B0604020202020204" pitchFamily="34" charset="0"/>
              </a:rPr>
              <a:t>Плановые проверки в 2023 году не будут проводиться в отношении большинства работодателей, а также в муниципальных школах и детских садах</a:t>
            </a:r>
          </a:p>
          <a:p>
            <a:pPr marL="0" indent="0">
              <a:spcBef>
                <a:spcPts val="0"/>
              </a:spcBef>
              <a:buNone/>
            </a:pPr>
            <a:r>
              <a:rPr lang="ru-RU" sz="1600" dirty="0">
                <a:ea typeface="Times New Roman" panose="02020603050405020304" pitchFamily="18" charset="0"/>
                <a:cs typeface="Arial" panose="020B0604020202020204" pitchFamily="34" charset="0"/>
              </a:rPr>
              <a:t>(Постановление Правительства РФ от 01.10.2022 N 1743)</a:t>
            </a:r>
          </a:p>
          <a:p>
            <a:pPr>
              <a:spcBef>
                <a:spcPts val="0"/>
              </a:spcBef>
            </a:pPr>
            <a:r>
              <a:rPr lang="ru-RU" sz="1600" dirty="0">
                <a:ea typeface="Times New Roman" panose="02020603050405020304" pitchFamily="18" charset="0"/>
                <a:cs typeface="Arial" panose="020B0604020202020204" pitchFamily="34" charset="0"/>
              </a:rPr>
              <a:t>В план на 2023 год можно включать плановые контрольные (надзорные) мероприятия только в отношении отнесенных к категориям чрезвычайно высокого и высокого риска, опасным производственным объектам II класса опасности, гидротехническим сооружениям II класса</a:t>
            </a:r>
          </a:p>
          <a:p>
            <a:pPr>
              <a:spcBef>
                <a:spcPts val="0"/>
              </a:spcBef>
            </a:pPr>
            <a:r>
              <a:rPr lang="ru-RU" sz="1600" dirty="0">
                <a:ea typeface="Times New Roman" panose="02020603050405020304" pitchFamily="18" charset="0"/>
                <a:cs typeface="Arial" panose="020B0604020202020204" pitchFamily="34" charset="0"/>
              </a:rPr>
              <a:t>Государственные и муниципальные садики и школы, даже с категорией высокого и чрезвычайно высокого риска, в 2023 году тоже нельзя включать в план. Туда можно будет прийти с профилактическим визитом, отказаться от которого нельзя, и который, вопреки общему правилу, может закончиться выдачей предписания об устранении выявленных нарушений. </a:t>
            </a:r>
          </a:p>
          <a:p>
            <a:pPr>
              <a:spcBef>
                <a:spcPts val="0"/>
              </a:spcBef>
            </a:pPr>
            <a:r>
              <a:rPr lang="ru-RU" sz="1600" dirty="0">
                <a:ea typeface="Times New Roman" panose="02020603050405020304" pitchFamily="18" charset="0"/>
                <a:cs typeface="Arial" panose="020B0604020202020204" pitchFamily="34" charset="0"/>
              </a:rPr>
              <a:t>Все, кого включили в план КНМ на 2023 год, смогут попросить ГИТ прийти к ним с профилактическим визитом. Дата </a:t>
            </a:r>
            <a:r>
              <a:rPr lang="ru-RU" sz="1600" dirty="0" err="1">
                <a:ea typeface="Times New Roman" panose="02020603050405020304" pitchFamily="18" charset="0"/>
                <a:cs typeface="Arial" panose="020B0604020202020204" pitchFamily="34" charset="0"/>
              </a:rPr>
              <a:t>профвизита</a:t>
            </a:r>
            <a:r>
              <a:rPr lang="ru-RU" sz="1600" dirty="0">
                <a:ea typeface="Times New Roman" panose="02020603050405020304" pitchFamily="18" charset="0"/>
                <a:cs typeface="Arial" panose="020B0604020202020204" pitchFamily="34" charset="0"/>
              </a:rPr>
              <a:t> согласовывается с проверяемым лицом, и он проводится не позднее, чем за месяц до запланированного КНМ, а просить о </a:t>
            </a:r>
            <a:r>
              <a:rPr lang="ru-RU" sz="1600" dirty="0" err="1">
                <a:ea typeface="Times New Roman" panose="02020603050405020304" pitchFamily="18" charset="0"/>
                <a:cs typeface="Arial" panose="020B0604020202020204" pitchFamily="34" charset="0"/>
              </a:rPr>
              <a:t>профвизите</a:t>
            </a:r>
            <a:r>
              <a:rPr lang="ru-RU" sz="1600" dirty="0">
                <a:ea typeface="Times New Roman" panose="02020603050405020304" pitchFamily="18" charset="0"/>
                <a:cs typeface="Arial" panose="020B0604020202020204" pitchFamily="34" charset="0"/>
              </a:rPr>
              <a:t> следует не позднее, чем за 2 месяца.</a:t>
            </a:r>
          </a:p>
          <a:p>
            <a:pPr>
              <a:spcBef>
                <a:spcPts val="0"/>
              </a:spcBef>
            </a:pPr>
            <a:r>
              <a:rPr lang="ru-RU" sz="1600" dirty="0">
                <a:ea typeface="Times New Roman" panose="02020603050405020304" pitchFamily="18" charset="0"/>
                <a:cs typeface="Arial" panose="020B0604020202020204" pitchFamily="34" charset="0"/>
              </a:rPr>
              <a:t>Постановление вступило в силу 3 октября 2022 г.</a:t>
            </a:r>
          </a:p>
          <a:p>
            <a:pPr marL="0" indent="0">
              <a:spcBef>
                <a:spcPts val="0"/>
              </a:spcBef>
              <a:buNone/>
            </a:pPr>
            <a:endParaRPr lang="ru-RU" sz="1600" dirty="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593626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94859" y="473203"/>
            <a:ext cx="9069765" cy="526297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prstClr val="black"/>
                </a:solidFill>
                <a:effectLst/>
                <a:uLnTx/>
                <a:uFillTx/>
                <a:latin typeface="Calibri"/>
                <a:ea typeface="+mn-ea"/>
                <a:cs typeface="+mn-cs"/>
              </a:rPr>
              <a:t>Охрана труда</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Издан Приказ  Минтруда от 12.05.2022 № 291н "Об утверждении перечня вредных производственных факторов .... при наличии которых занятым на таких рабочих местах работникам </a:t>
            </a:r>
            <a:r>
              <a:rPr kumimoji="0" lang="ru-RU" sz="1600" b="1" i="0" u="none" strike="noStrike" kern="1200" cap="none" spc="0" normalizeH="0" baseline="0" noProof="0" dirty="0">
                <a:ln>
                  <a:noFill/>
                </a:ln>
                <a:solidFill>
                  <a:prstClr val="black"/>
                </a:solidFill>
                <a:effectLst/>
                <a:uLnTx/>
                <a:uFillTx/>
                <a:latin typeface="Calibri"/>
                <a:ea typeface="+mn-ea"/>
                <a:cs typeface="+mn-cs"/>
              </a:rPr>
              <a:t>выдаются бесплатно по установленным нормам молоко </a:t>
            </a:r>
            <a:r>
              <a:rPr kumimoji="0" lang="ru-RU" sz="1600" b="0" i="0" u="none" strike="noStrike" kern="1200" cap="none" spc="0" normalizeH="0" baseline="0" noProof="0" dirty="0">
                <a:ln>
                  <a:noFill/>
                </a:ln>
                <a:solidFill>
                  <a:prstClr val="black"/>
                </a:solidFill>
                <a:effectLst/>
                <a:uLnTx/>
                <a:uFillTx/>
                <a:latin typeface="Calibri"/>
                <a:ea typeface="+mn-ea"/>
                <a:cs typeface="+mn-cs"/>
              </a:rPr>
              <a:t>или другие равноценные пищевые продукты...", который утверждает:</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перечень вредных факторов, при наличии которых выдаются бесплатно молоко или другие равноценные пищевые продукты</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 нормы и условия их бесплатной выдачи</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порядок компенсационной выплаты вместо их выдачи</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Также издан другой Приказ Минтруда РФ от 16.05.2022 № 298н "Об утверждении перечня отдельных видов работ, при выполнении которых работникам предоставляется бесплатно </a:t>
            </a:r>
            <a:r>
              <a:rPr kumimoji="0" lang="ru-RU" sz="1600" b="1" i="0" u="none" strike="noStrike" kern="1200" cap="none" spc="0" normalizeH="0" baseline="0" noProof="0" dirty="0">
                <a:ln>
                  <a:noFill/>
                </a:ln>
                <a:solidFill>
                  <a:prstClr val="black"/>
                </a:solidFill>
                <a:effectLst/>
                <a:uLnTx/>
                <a:uFillTx/>
                <a:latin typeface="Calibri"/>
                <a:ea typeface="+mn-ea"/>
                <a:cs typeface="+mn-cs"/>
              </a:rPr>
              <a:t>по установленным нормам лечебно-профилактическое питание</a:t>
            </a:r>
            <a:r>
              <a:rPr kumimoji="0" lang="ru-RU" sz="1600" b="0" i="0" u="none" strike="noStrike" kern="1200" cap="none" spc="0" normalizeH="0" baseline="0" noProof="0" dirty="0">
                <a:ln>
                  <a:noFill/>
                </a:ln>
                <a:solidFill>
                  <a:prstClr val="black"/>
                </a:solidFill>
                <a:effectLst/>
                <a:uLnTx/>
                <a:uFillTx/>
                <a:latin typeface="Calibri"/>
                <a:ea typeface="+mn-ea"/>
                <a:cs typeface="+mn-cs"/>
              </a:rPr>
              <a:t>, норм бесплатной выдачи витаминных препаратов, а также норм и условий бесплатной выдачи лечебно-профилактического питания", который утверждает:</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перечень отдельных видов работ, при выполнении которых работникам предоставляется бесплатно лечебно-профилактическое питание (ЛПП)</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нормы бесплатной выдачи витаминных препаратов, нормы и условия бесплатной выдачи ЛПП</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ru-RU" sz="16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Указанные нормативные акты вступают в силу с 01.09.2022 и будут действовать до 01.09.2028.</a:t>
            </a:r>
          </a:p>
        </p:txBody>
      </p:sp>
    </p:spTree>
    <p:extLst>
      <p:ext uri="{BB962C8B-B14F-4D97-AF65-F5344CB8AC3E}">
        <p14:creationId xmlns:p14="http://schemas.microsoft.com/office/powerpoint/2010/main" val="30344646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6571" y="445770"/>
            <a:ext cx="9179493"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Издан Приказ Минздрава России от 20.05.2022 г. № 342н "Об утверждении порядка </a:t>
            </a:r>
            <a:r>
              <a:rPr kumimoji="0" lang="ru-RU" sz="1600" b="1" i="0" u="none" strike="noStrike" kern="1200" cap="none" spc="0" normalizeH="0" baseline="0" noProof="0" dirty="0">
                <a:ln>
                  <a:noFill/>
                </a:ln>
                <a:solidFill>
                  <a:prstClr val="black"/>
                </a:solidFill>
                <a:effectLst/>
                <a:uLnTx/>
                <a:uFillTx/>
                <a:latin typeface="Calibri"/>
                <a:ea typeface="+mn-ea"/>
                <a:cs typeface="+mn-cs"/>
              </a:rPr>
              <a:t>прохождения обязательного психиатрического освидетельствования работниками, осуществляющими отдельные виды деятельности</a:t>
            </a:r>
            <a:r>
              <a:rPr kumimoji="0" lang="ru-RU" sz="1600" b="0" i="0" u="none" strike="noStrike" kern="1200" cap="none" spc="0" normalizeH="0" baseline="0" noProof="0" dirty="0">
                <a:ln>
                  <a:noFill/>
                </a:ln>
                <a:solidFill>
                  <a:prstClr val="black"/>
                </a:solidFill>
                <a:effectLst/>
                <a:uLnTx/>
                <a:uFillTx/>
                <a:latin typeface="Calibri"/>
                <a:ea typeface="+mn-ea"/>
                <a:cs typeface="+mn-cs"/>
              </a:rPr>
              <a:t>, его периодичности, а также видов деятельности, при осуществлении которых проводится психиатрическое освидетельствование". Приказ вступает в силу 01.09.2022 и действует до 01.09.2028 г.</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После 1 сентября 2022 г. действующие нормативные акты по психиатрическим освидетельствованиям (Постановление Правительства РФ от 23.09.2002 N 695 и Постановление Правительства РФ от 28.04.1993 N 377) утратят силу (п. 11 Постановления Правительства РФ от 31.12.2020 N 2467).</a:t>
            </a:r>
          </a:p>
        </p:txBody>
      </p:sp>
    </p:spTree>
    <p:extLst>
      <p:ext uri="{BB962C8B-B14F-4D97-AF65-F5344CB8AC3E}">
        <p14:creationId xmlns:p14="http://schemas.microsoft.com/office/powerpoint/2010/main" val="549463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6571" y="445770"/>
            <a:ext cx="9179493" cy="60016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В отличие от действующих в настоящее время правил прохождения обязательного психиатрического освидетельствования (утв. постановлением Правительства РФ от 23 сентября 2002 г. № 695), в новом порядке:</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указывается, что повторное прохождение освидетельствования не требуется, если работник поступает на работу по виду деятельности, по которому ранее проходил освидетельствование (не позднее 2 лет) и по состоянию психического здоровья был пригоден к выполнению указанного вида деятельности</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установлены требования к содержанию и оформлению направления на психиатрическое освидетельствование, которое выдается работодателем (выдавать под подпись, можно будет формировать в форме электронного документа)</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кроме паспорта и СНИЛС для прохождения освидетельствования работник должен будет представить в </a:t>
            </a:r>
            <a:r>
              <a:rPr kumimoji="0" lang="ru-RU" sz="1600" b="0" i="0" u="none" strike="noStrike" kern="1200" cap="none" spc="0" normalizeH="0" baseline="0" noProof="0" dirty="0" err="1">
                <a:ln>
                  <a:noFill/>
                </a:ln>
                <a:solidFill>
                  <a:prstClr val="black"/>
                </a:solidFill>
                <a:effectLst/>
                <a:uLnTx/>
                <a:uFillTx/>
                <a:latin typeface="Calibri"/>
                <a:ea typeface="+mn-ea"/>
                <a:cs typeface="+mn-cs"/>
              </a:rPr>
              <a:t>медорганизацию</a:t>
            </a:r>
            <a:r>
              <a:rPr kumimoji="0" lang="ru-RU" sz="1600" b="0" i="0" u="none" strike="noStrike" kern="1200" cap="none" spc="0" normalizeH="0" baseline="0" noProof="0" dirty="0">
                <a:ln>
                  <a:noFill/>
                </a:ln>
                <a:solidFill>
                  <a:prstClr val="black"/>
                </a:solidFill>
                <a:effectLst/>
                <a:uLnTx/>
                <a:uFillTx/>
                <a:latin typeface="Calibri"/>
                <a:ea typeface="+mn-ea"/>
                <a:cs typeface="+mn-cs"/>
              </a:rPr>
              <a:t> заключения, выданные по результатам обязательных предварительных и или (периодических) медосмотров (при наличии)</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устанавливаются требования к медицинскому заключению</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выдавать заключения можно будет в форме электронного документа</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скорректировали и сильно сократили виды деятельности, при осуществлении которых будет проводиться психиатрическое освидетельствование (например, отсутствуют работы на высоте, работы в отдаленных районах, работы на предприятиях питания и торговли, предприятиях санитарно-гигиенического обслуживания населения (например, в парикмахерских), работы, связанные с оборотом наркотических и психотропных веществ и др.)</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Работодатель будет направлять на освидетельствование, если во время обязательного медосмотра психиатр заподозрит противопоказания к труду (Письмо Минздрава России от 20.06.2022 N 30-0/3066769-14500)</a:t>
            </a:r>
          </a:p>
        </p:txBody>
      </p:sp>
    </p:spTree>
    <p:extLst>
      <p:ext uri="{BB962C8B-B14F-4D97-AF65-F5344CB8AC3E}">
        <p14:creationId xmlns:p14="http://schemas.microsoft.com/office/powerpoint/2010/main" val="1848750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74841" y="389313"/>
            <a:ext cx="8961768" cy="5209309"/>
          </a:xfrm>
        </p:spPr>
        <p:txBody>
          <a:bodyPr>
            <a:noAutofit/>
          </a:bodyPr>
          <a:lstStyle/>
          <a:p>
            <a:pPr marL="4233" indent="0">
              <a:spcBef>
                <a:spcPts val="0"/>
              </a:spcBef>
              <a:buNone/>
            </a:pPr>
            <a:r>
              <a:rPr lang="ru-RU" sz="2000" b="1" dirty="0">
                <a:cs typeface="Arial" panose="020B0604020202020204" pitchFamily="34" charset="0"/>
              </a:rPr>
              <a:t>Госорганы и отчётность </a:t>
            </a:r>
          </a:p>
          <a:p>
            <a:pPr marL="4233" indent="0">
              <a:spcBef>
                <a:spcPts val="0"/>
              </a:spcBef>
              <a:buNone/>
            </a:pPr>
            <a:endParaRPr lang="ru-RU" sz="1600" b="1" dirty="0">
              <a:cs typeface="Arial" panose="020B0604020202020204" pitchFamily="34" charset="0"/>
            </a:endParaRPr>
          </a:p>
          <a:p>
            <a:pPr marL="4233" indent="0">
              <a:spcBef>
                <a:spcPts val="0"/>
              </a:spcBef>
              <a:buNone/>
            </a:pPr>
            <a:r>
              <a:rPr lang="ru-RU" sz="1600" b="1" dirty="0">
                <a:cs typeface="Arial" panose="020B0604020202020204" pitchFamily="34" charset="0"/>
              </a:rPr>
              <a:t>С 2023 года объединяется ПФР и ФСС</a:t>
            </a:r>
          </a:p>
          <a:p>
            <a:pPr marL="4233" indent="0">
              <a:spcBef>
                <a:spcPts val="0"/>
              </a:spcBef>
              <a:buNone/>
            </a:pPr>
            <a:r>
              <a:rPr lang="ru-RU" sz="1600" dirty="0">
                <a:cs typeface="Arial" panose="020B0604020202020204" pitchFamily="34" charset="0"/>
              </a:rPr>
              <a:t>(Федеральный закон от 14.07.2022 N 236-ФЗ «О Фонде пенсионного и социального страхования Российской Федерации»)</a:t>
            </a:r>
          </a:p>
          <a:p>
            <a:pPr marL="4233" indent="0">
              <a:spcBef>
                <a:spcPts val="0"/>
              </a:spcBef>
              <a:buNone/>
            </a:pPr>
            <a:endParaRPr lang="ru-RU" sz="1600" dirty="0">
              <a:highlight>
                <a:srgbClr val="FFFF00"/>
              </a:highlight>
              <a:cs typeface="Arial" panose="020B0604020202020204" pitchFamily="34" charset="0"/>
            </a:endParaRPr>
          </a:p>
          <a:p>
            <a:pPr marL="4233" indent="0">
              <a:spcBef>
                <a:spcPts val="0"/>
              </a:spcBef>
              <a:buNone/>
            </a:pPr>
            <a:r>
              <a:rPr lang="ru-RU" sz="1600" dirty="0">
                <a:cs typeface="Arial" panose="020B0604020202020204" pitchFamily="34" charset="0"/>
              </a:rPr>
              <a:t>В целях оптимизации структуры ПФР и ФСС, централизации установления социальных выплат, а также сокращения существующих издержек, на базе указанных фондов создается </a:t>
            </a:r>
            <a:r>
              <a:rPr lang="ru-RU" sz="1600" b="1" dirty="0">
                <a:cs typeface="Arial" panose="020B0604020202020204" pitchFamily="34" charset="0"/>
              </a:rPr>
              <a:t>"Фонд пенсионного и социального страхования Российской Федерации" (сокращенное название - Социальный фонд России, СФР).</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dirty="0">
                <a:cs typeface="Arial" panose="020B0604020202020204" pitchFamily="34" charset="0"/>
              </a:rPr>
              <a:t>Закон определяет правовое положение Фонда, порядок его создания, реорганизации и ликвидации, функции и полномочия Фонда, органы управления и их компетенцию, регулирует вопросы, связанные с владением, пользованием и распоряжением имуществом Фонда, а также устанавливает социальные гарантии его работникам.</a:t>
            </a:r>
          </a:p>
          <a:p>
            <a:pPr marL="4233" indent="0">
              <a:spcBef>
                <a:spcPts val="0"/>
              </a:spcBef>
              <a:buNone/>
            </a:pPr>
            <a:r>
              <a:rPr lang="ru-RU" sz="1600" dirty="0">
                <a:cs typeface="Arial" panose="020B0604020202020204" pitchFamily="34" charset="0"/>
              </a:rPr>
              <a:t>Учредителем Фонда от имени РФ выступит Правительство РФ.</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dirty="0">
                <a:cs typeface="Arial" panose="020B0604020202020204" pitchFamily="34" charset="0"/>
              </a:rPr>
              <a:t>С момента создания Фонда он в полном объеме будет осуществлять функции и полномочия, возложенные на Пенсионный фонд и Фонд социального страхования.</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dirty="0">
                <a:cs typeface="Arial" panose="020B0604020202020204" pitchFamily="34" charset="0"/>
              </a:rPr>
              <a:t>Работники ПФР, ФСС и их территориальных органов смогут осуществлять трудовую деятельность в Фонде и его территориальных органах без испытательного срока и аттестации.</a:t>
            </a:r>
          </a:p>
          <a:p>
            <a:pPr marL="4233" indent="0">
              <a:spcBef>
                <a:spcPts val="0"/>
              </a:spcBef>
              <a:buNone/>
            </a:pPr>
            <a:endParaRPr lang="ru-RU" sz="1600" dirty="0">
              <a:cs typeface="Arial" panose="020B0604020202020204" pitchFamily="34" charset="0"/>
            </a:endParaRPr>
          </a:p>
          <a:p>
            <a:pPr marL="4233" indent="0">
              <a:spcBef>
                <a:spcPts val="0"/>
              </a:spcBef>
              <a:buNone/>
            </a:pPr>
            <a:endParaRPr lang="ru-RU" sz="1600" dirty="0">
              <a:cs typeface="Arial" panose="020B0604020202020204" pitchFamily="34" charset="0"/>
            </a:endParaRPr>
          </a:p>
          <a:p>
            <a:pPr marL="4233" indent="0">
              <a:spcBef>
                <a:spcPts val="0"/>
              </a:spcBef>
              <a:buNone/>
            </a:pPr>
            <a:endParaRPr lang="ru-RU" sz="1600" dirty="0">
              <a:cs typeface="Arial" panose="020B0604020202020204" pitchFamily="34" charset="0"/>
            </a:endParaRPr>
          </a:p>
        </p:txBody>
      </p:sp>
    </p:spTree>
    <p:extLst>
      <p:ext uri="{BB962C8B-B14F-4D97-AF65-F5344CB8AC3E}">
        <p14:creationId xmlns:p14="http://schemas.microsoft.com/office/powerpoint/2010/main" val="17264062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6571" y="418338"/>
            <a:ext cx="9170349" cy="255454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С 01.09.2022 вступит в силу новое </a:t>
            </a:r>
            <a:r>
              <a:rPr kumimoji="0" lang="ru-RU" sz="1600" b="1"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Положение об особенностях расследования несчастных случаев на производстве </a:t>
            </a:r>
            <a:r>
              <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в отдельных отраслях и организациях, форм документов, соответствующих классификаторов, необходимых для расследования несчастных случаев на производстве, утвержденное Приказом Минтруда и соцзащиты РФ от 20.04.2022 №223н.</a:t>
            </a:r>
          </a:p>
          <a:p>
            <a:pPr marL="0" marR="0" lvl="0" indent="449580" algn="just"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endParaRPr>
          </a:p>
          <a:p>
            <a:pPr marL="0" marR="0" lvl="0" indent="1588" algn="just"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Приказ утверждает:</a:t>
            </a:r>
          </a:p>
          <a:p>
            <a:pPr marL="0" marR="0" lvl="0" indent="1588" algn="just"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 Положение об особенностях расследования несчастных случаев на производстве в отдельных отраслях и организациях (далее – Положение);</a:t>
            </a:r>
          </a:p>
          <a:p>
            <a:pPr marL="0" marR="0" lvl="0" indent="1588" algn="just"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 Формы документов, необходимых для расследования несчастных случаев на производстве;</a:t>
            </a:r>
          </a:p>
          <a:p>
            <a:pPr marL="0" marR="0" lvl="0" indent="1588" algn="just"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 Классификаторы, необходимые для расследования несчастных случаев на производстве.</a:t>
            </a:r>
          </a:p>
        </p:txBody>
      </p:sp>
    </p:spTree>
    <p:extLst>
      <p:ext uri="{BB962C8B-B14F-4D97-AF65-F5344CB8AC3E}">
        <p14:creationId xmlns:p14="http://schemas.microsoft.com/office/powerpoint/2010/main" val="35180363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6571" y="418338"/>
            <a:ext cx="9170349" cy="550920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Положение об особенностях расследования несчастных случаев на производстве</a:t>
            </a:r>
            <a:endPar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endParaRPr>
          </a:p>
          <a:p>
            <a:pPr marL="0" marR="0" lvl="0" indent="1588" algn="just"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endParaRPr>
          </a:p>
          <a:p>
            <a:pPr marL="0" marR="0" lvl="0" indent="1588" algn="just"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Основные изменения: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удалили перечень лиц, на которых распространялся порядок расследования, и случаи, которые подлежат расследованию, но указали отрасли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убрали что о каждом страховом случае работодатель обязан сообщить в исполнительный орган страховщика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Убрали сроки расследования несчастных случаев (они указаны в ст. 229.1 ТК РФ).</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Добавили, что актом о расследовании несчастного случая по форме №5 оформляется расследование помимо тяжелого, со смертельным исходом, группового, теперь также легкого или квалифицированного как не связанного с производством несчастного случая. Уточнили срок передачи сообщения о последствиях несчастного случая на производстве и принятых мерах по форме №10 в ГИТ - в течение 10 календарных дней по окончании периода временной нетрудоспособности.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Установили сведения, объективно свидетельствующие о нарушении порядка расследования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Срок давности несчастного случая для проведения дополнительного расследования государственным инспектором теперь 5 лет (ст.229.3 ТК РФ). Ранее в Положении срока давности не было.</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Выделены отдельные особенности проведения расследования несчастных случаев государственными инспекторами труда</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 Скорректированы формы документов </a:t>
            </a:r>
          </a:p>
          <a:p>
            <a:pPr marL="73533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47232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61360" y="496549"/>
            <a:ext cx="8994120" cy="60016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prstClr val="black"/>
                </a:solidFill>
                <a:effectLst/>
                <a:uLnTx/>
                <a:uFillTx/>
                <a:latin typeface="Calibri"/>
                <a:ea typeface="+mn-ea"/>
                <a:cs typeface="+mn-cs"/>
              </a:rPr>
              <a:t>Увеличены штрафы за нарушение требований пожарной безопасности</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(Федеральный закон от 28.05.2022 N 141-ФЗ)</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В КоАП РФ вносятся изменения, усиливающие административную ответственность за нарушение требований пожарной безопасности. Например, за правонарушения, предусмотренные ч. 1 ст. 20.4 КоАП РФ, штрафы будут назначаться в следующих размерах:</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для должностных лиц - от 20 тыс. до 30 тыс. рублей (сейчас от 6 тыс. рублей до 15 тыс. рублей);</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для ИП - от 40 тыс. до 60 тыс. рублей (сейчас от 20 тыс. до 30 тыс. рублей);</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для </a:t>
            </a:r>
            <a:r>
              <a:rPr kumimoji="0" lang="ru-RU" sz="1600" b="0" i="0" u="none" strike="noStrike" kern="1200" cap="none" spc="0" normalizeH="0" baseline="0" noProof="0" dirty="0" err="1">
                <a:ln>
                  <a:noFill/>
                </a:ln>
                <a:solidFill>
                  <a:prstClr val="black"/>
                </a:solidFill>
                <a:effectLst/>
                <a:uLnTx/>
                <a:uFillTx/>
                <a:latin typeface="Calibri"/>
                <a:ea typeface="+mn-ea"/>
                <a:cs typeface="+mn-cs"/>
              </a:rPr>
              <a:t>юрлиц</a:t>
            </a:r>
            <a:r>
              <a:rPr kumimoji="0" lang="ru-RU" sz="1600" b="0" i="0" u="none" strike="noStrike" kern="1200" cap="none" spc="0" normalizeH="0" baseline="0" noProof="0" dirty="0">
                <a:ln>
                  <a:noFill/>
                </a:ln>
                <a:solidFill>
                  <a:prstClr val="black"/>
                </a:solidFill>
                <a:effectLst/>
                <a:uLnTx/>
                <a:uFillTx/>
                <a:latin typeface="Calibri"/>
                <a:ea typeface="+mn-ea"/>
                <a:cs typeface="+mn-cs"/>
              </a:rPr>
              <a:t> - от 300 тыс. до 400 тыс. рублей (сейчас от 150 тыс. до 200 тыс. рублей).</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Напомним, для социально ориентированных НКО и малых предприятий (в том числе </a:t>
            </a:r>
            <a:r>
              <a:rPr kumimoji="0" lang="ru-RU" sz="1600" b="0" i="0" u="none" strike="noStrike" kern="1200" cap="none" spc="0" normalizeH="0" baseline="0" noProof="0" dirty="0" err="1">
                <a:ln>
                  <a:noFill/>
                </a:ln>
                <a:solidFill>
                  <a:prstClr val="black"/>
                </a:solidFill>
                <a:effectLst/>
                <a:uLnTx/>
                <a:uFillTx/>
                <a:latin typeface="Calibri"/>
                <a:ea typeface="+mn-ea"/>
                <a:cs typeface="+mn-cs"/>
              </a:rPr>
              <a:t>микропредприятий</a:t>
            </a:r>
            <a:r>
              <a:rPr kumimoji="0" lang="ru-RU" sz="1600" b="0" i="0" u="none" strike="noStrike" kern="1200" cap="none" spc="0" normalizeH="0" baseline="0" noProof="0" dirty="0">
                <a:ln>
                  <a:noFill/>
                </a:ln>
                <a:solidFill>
                  <a:prstClr val="black"/>
                </a:solidFill>
                <a:effectLst/>
                <a:uLnTx/>
                <a:uFillTx/>
                <a:latin typeface="Calibri"/>
                <a:ea typeface="+mn-ea"/>
                <a:cs typeface="+mn-cs"/>
              </a:rPr>
              <a:t>) с 06.04.2022 штраф назначается в размере, предусмотренном соответствующей нормой для ИП (подробнее см. новость от 29.03.2022).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Документ вступает в силу 08.06.2022.</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prstClr val="black"/>
                </a:solidFill>
                <a:effectLst/>
                <a:uLnTx/>
                <a:uFillTx/>
                <a:latin typeface="Calibri"/>
                <a:ea typeface="+mn-ea"/>
                <a:cs typeface="+mn-cs"/>
              </a:rPr>
              <a:t>В первом чтении приняли проект о возможности дистанционно проводить медосмотры работников</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Планируют разрешить использовать </a:t>
            </a:r>
            <a:r>
              <a:rPr kumimoji="0" lang="ru-RU" sz="1600" b="0" i="0" u="none" strike="noStrike" kern="1200" cap="none" spc="0" normalizeH="0" baseline="0" noProof="0" dirty="0" err="1">
                <a:ln>
                  <a:noFill/>
                </a:ln>
                <a:solidFill>
                  <a:prstClr val="black"/>
                </a:solidFill>
                <a:effectLst/>
                <a:uLnTx/>
                <a:uFillTx/>
                <a:latin typeface="Calibri"/>
                <a:ea typeface="+mn-ea"/>
                <a:cs typeface="+mn-cs"/>
              </a:rPr>
              <a:t>медизделия</a:t>
            </a:r>
            <a:r>
              <a:rPr kumimoji="0" lang="ru-RU" sz="1600" b="0" i="0" u="none" strike="noStrike" kern="1200" cap="none" spc="0" normalizeH="0" baseline="0" noProof="0" dirty="0">
                <a:ln>
                  <a:noFill/>
                </a:ln>
                <a:solidFill>
                  <a:prstClr val="black"/>
                </a:solidFill>
                <a:effectLst/>
                <a:uLnTx/>
                <a:uFillTx/>
                <a:latin typeface="Calibri"/>
                <a:ea typeface="+mn-ea"/>
                <a:cs typeface="+mn-cs"/>
              </a:rPr>
              <a:t>, которые дистанционно передают информацию о состоянии здоровья. Это даст возможность удаленно проводить медосмотры отдельных сотрудников до и после рабочего дня (смены, рейса). Для дистанционной проверки придется обеспечить идентификацию личности, чтобы никто не прошел медосмотр за работника. Дополнительно такие сотрудники должны регулярно проходить исследование на наличие в организме наркотиков, психотропных веществ и их метаболитов (Проект Федерального закона N 35884-8).</a:t>
            </a:r>
          </a:p>
        </p:txBody>
      </p:sp>
    </p:spTree>
    <p:extLst>
      <p:ext uri="{BB962C8B-B14F-4D97-AF65-F5344CB8AC3E}">
        <p14:creationId xmlns:p14="http://schemas.microsoft.com/office/powerpoint/2010/main" val="16131379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61360" y="496549"/>
            <a:ext cx="8994120" cy="62478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prstClr val="black"/>
                </a:solidFill>
                <a:effectLst/>
                <a:uLnTx/>
                <a:uFillTx/>
                <a:latin typeface="Calibri"/>
                <a:ea typeface="+mn-ea"/>
                <a:cs typeface="+mn-cs"/>
              </a:rPr>
              <a:t>С 1 сентября 2022 г. вступают в силу актуализированные Правила по охране труда при эксплуатации электроустановок</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(Приказ Минтруда России от 29.04.2022 N 279н)</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Поправки внесены в целях актуализации требований охраны труда с учетом риск-ориентированного подхода, современного уровня технологического развития и развивающихся направлений в электроэнергетике, исключения правовых коллизий и пробелов.</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Приказ действует до 31 декабря 2025 г.</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prstClr val="black"/>
                </a:solidFill>
                <a:effectLst/>
                <a:uLnTx/>
                <a:uFillTx/>
                <a:latin typeface="Calibri"/>
                <a:ea typeface="+mn-ea"/>
                <a:cs typeface="+mn-cs"/>
              </a:rPr>
              <a:t>С 1 сентября 2022 г. применяется актуализированный порядок аттестации экспертов в области промышленной безопасности</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(Постановление Правительства РФ от 02.06.2022 N 1009)</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prstClr val="black"/>
                </a:solidFill>
                <a:effectLst/>
                <a:uLnTx/>
                <a:uFillTx/>
                <a:latin typeface="Calibri"/>
                <a:ea typeface="+mn-ea"/>
                <a:cs typeface="+mn-cs"/>
              </a:rPr>
              <a:t>Опубликовали новый порядок расследования и учета профзаболеваний с 01.03.2023</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(Постановление Правительства РФ от 05.07.2022 N 1206)</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err="1">
                <a:ln>
                  <a:noFill/>
                </a:ln>
                <a:solidFill>
                  <a:prstClr val="black"/>
                </a:solidFill>
                <a:effectLst/>
                <a:uLnTx/>
                <a:uFillTx/>
                <a:latin typeface="Calibri"/>
                <a:ea typeface="+mn-ea"/>
                <a:cs typeface="+mn-cs"/>
              </a:rPr>
              <a:t>Медорганизации</a:t>
            </a:r>
            <a:r>
              <a:rPr kumimoji="0" lang="ru-RU" sz="1600" b="0" i="0" u="none" strike="noStrike" kern="1200" cap="none" spc="0" normalizeH="0" baseline="0" noProof="0" dirty="0">
                <a:ln>
                  <a:noFill/>
                </a:ln>
                <a:solidFill>
                  <a:prstClr val="black"/>
                </a:solidFill>
                <a:effectLst/>
                <a:uLnTx/>
                <a:uFillTx/>
                <a:latin typeface="Calibri"/>
                <a:ea typeface="+mn-ea"/>
                <a:cs typeface="+mn-cs"/>
              </a:rPr>
              <a:t> будут направлять работников в центр </a:t>
            </a:r>
            <a:r>
              <a:rPr kumimoji="0" lang="ru-RU" sz="1600" b="0" i="0" u="none" strike="noStrike" kern="1200" cap="none" spc="0" normalizeH="0" baseline="0" noProof="0" dirty="0" err="1">
                <a:ln>
                  <a:noFill/>
                </a:ln>
                <a:solidFill>
                  <a:prstClr val="black"/>
                </a:solidFill>
                <a:effectLst/>
                <a:uLnTx/>
                <a:uFillTx/>
                <a:latin typeface="Calibri"/>
                <a:ea typeface="+mn-ea"/>
                <a:cs typeface="+mn-cs"/>
              </a:rPr>
              <a:t>профпатологии</a:t>
            </a:r>
            <a:r>
              <a:rPr kumimoji="0" lang="ru-RU" sz="1600" b="0" i="0" u="none" strike="noStrike" kern="1200" cap="none" spc="0" normalizeH="0" baseline="0" noProof="0" dirty="0">
                <a:ln>
                  <a:noFill/>
                </a:ln>
                <a:solidFill>
                  <a:prstClr val="black"/>
                </a:solidFill>
                <a:effectLst/>
                <a:uLnTx/>
                <a:uFillTx/>
                <a:latin typeface="Calibri"/>
                <a:ea typeface="+mn-ea"/>
                <a:cs typeface="+mn-cs"/>
              </a:rPr>
              <a:t> при подозрении на острое профзаболевание. Сейчас это делают, только если выявили хроническое заболевание (если острое, то заключительный диагноз ставят самостоятельно).</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Информировать работодателей клиникам придется не только о предварительном диагнозе острого заболевания, как сейчас, но и о выявлении хронического.</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При выявлении хронического заболевания </a:t>
            </a:r>
            <a:r>
              <a:rPr kumimoji="0" lang="ru-RU" sz="1600" b="0" i="0" u="none" strike="noStrike" kern="1200" cap="none" spc="0" normalizeH="0" baseline="0" noProof="0" dirty="0" err="1">
                <a:ln>
                  <a:noFill/>
                </a:ln>
                <a:solidFill>
                  <a:prstClr val="black"/>
                </a:solidFill>
                <a:effectLst/>
                <a:uLnTx/>
                <a:uFillTx/>
                <a:latin typeface="Calibri"/>
                <a:ea typeface="+mn-ea"/>
                <a:cs typeface="+mn-cs"/>
              </a:rPr>
              <a:t>медорганизации</a:t>
            </a:r>
            <a:r>
              <a:rPr kumimoji="0" lang="ru-RU" sz="1600" b="0" i="0" u="none" strike="noStrike" kern="1200" cap="none" spc="0" normalizeH="0" baseline="0" noProof="0" dirty="0">
                <a:ln>
                  <a:noFill/>
                </a:ln>
                <a:solidFill>
                  <a:prstClr val="black"/>
                </a:solidFill>
                <a:effectLst/>
                <a:uLnTx/>
                <a:uFillTx/>
                <a:latin typeface="Calibri"/>
                <a:ea typeface="+mn-ea"/>
                <a:cs typeface="+mn-cs"/>
              </a:rPr>
              <a:t> должны будут подавать в центр </a:t>
            </a:r>
            <a:r>
              <a:rPr kumimoji="0" lang="ru-RU" sz="1600" b="0" i="0" u="none" strike="noStrike" kern="1200" cap="none" spc="0" normalizeH="0" baseline="0" noProof="0" dirty="0" err="1">
                <a:ln>
                  <a:noFill/>
                </a:ln>
                <a:solidFill>
                  <a:prstClr val="black"/>
                </a:solidFill>
                <a:effectLst/>
                <a:uLnTx/>
                <a:uFillTx/>
                <a:latin typeface="Calibri"/>
                <a:ea typeface="+mn-ea"/>
                <a:cs typeface="+mn-cs"/>
              </a:rPr>
              <a:t>профпатологии</a:t>
            </a:r>
            <a:r>
              <a:rPr kumimoji="0" lang="ru-RU" sz="1600" b="0" i="0" u="none" strike="noStrike" kern="1200" cap="none" spc="0" normalizeH="0" baseline="0" noProof="0" dirty="0">
                <a:ln>
                  <a:noFill/>
                </a:ln>
                <a:solidFill>
                  <a:prstClr val="black"/>
                </a:solidFill>
                <a:effectLst/>
                <a:uLnTx/>
                <a:uFillTx/>
                <a:latin typeface="Calibri"/>
                <a:ea typeface="+mn-ea"/>
                <a:cs typeface="+mn-cs"/>
              </a:rPr>
              <a:t> больше документов, чем сейчас. К существующему списку добавили:</a:t>
            </a:r>
          </a:p>
          <a:p>
            <a:pPr marL="806450" marR="0" lvl="0"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карту эпидемиологического обследования (составляют при заражении инфекционным или паразитарным заболеванием);</a:t>
            </a:r>
          </a:p>
          <a:p>
            <a:pPr marL="806450" marR="0" lvl="0"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копии протоколов лабораторных испытаний на рабочем месте работника (при наличии их у работодателя).</a:t>
            </a:r>
          </a:p>
        </p:txBody>
      </p:sp>
    </p:spTree>
    <p:extLst>
      <p:ext uri="{BB962C8B-B14F-4D97-AF65-F5344CB8AC3E}">
        <p14:creationId xmlns:p14="http://schemas.microsoft.com/office/powerpoint/2010/main" val="20012294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49359" y="475582"/>
            <a:ext cx="9032791" cy="427809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prstClr val="black"/>
                </a:solidFill>
                <a:effectLst/>
                <a:uLnTx/>
                <a:uFillTx/>
                <a:latin typeface="Calibri"/>
                <a:ea typeface="+mn-ea"/>
                <a:cs typeface="+mn-cs"/>
              </a:rPr>
              <a:t>Постановление Правительства РФ от 24.12.2021 N 2464 "О порядке обучения по охране труда и проверки знания требований охраны труда". С 1 сентября 2022 г. вступает в силу новый порядок обучения по охране труда и проверки знания требований охраны труда. Постановление действует до 1 сентября 2026 г.</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новые виды обучения по охране труда (инструктажи по охране труда; стажировка на рабочем месте; обучение по оказанию первой помощи пострадавшим; обучение по использованию (применению) СИЗ; обучения по охране труда).</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возможность совмещения разных видов обучения, либо проводить каждое отдельно.</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перечни работников, подлежащих разным видам обучения по охране труда.</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новые программы обучения по охране труда.</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обучение теперь Плановое и Внеплановое (взамен очередному и внеочередному).</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 требования к комиссиям по проверке знаний и работникам, включенным в их состав (единые комиссии и специализированные комиссии).</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утверждено минимальное количество работников, подлежащих обучению требованиям охраны труда в учебных центрах, с учетом среднесписочной численности и категории риска организации.</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утверждены требования к работодателю, проводящему обучение своим работникам без привлечения учебных центров.</a:t>
            </a:r>
          </a:p>
        </p:txBody>
      </p:sp>
    </p:spTree>
    <p:extLst>
      <p:ext uri="{BB962C8B-B14F-4D97-AF65-F5344CB8AC3E}">
        <p14:creationId xmlns:p14="http://schemas.microsoft.com/office/powerpoint/2010/main" val="2788174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49359" y="475582"/>
            <a:ext cx="9032791" cy="62478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prstClr val="black"/>
                </a:solidFill>
                <a:effectLst/>
                <a:uLnTx/>
                <a:uFillTx/>
                <a:latin typeface="Calibri"/>
                <a:ea typeface="+mn-ea"/>
                <a:cs typeface="+mn-cs"/>
              </a:rPr>
              <a:t>Постановление Правительства РФ от 24.12.2021 N 2464 "О порядке обучения по охране труда и проверки знания требований охраны труда". С 1 сентября 2022 г. вступает в силу новый порядок обучения по охране труда и проверки знания требований охраны труда. Постановление действует до 1 сентября 2026 г.</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утверждены требования к организации обучения на </a:t>
            </a:r>
            <a:r>
              <a:rPr kumimoji="0" lang="ru-RU" sz="1600" b="0" i="0" u="none" strike="noStrike" kern="1200" cap="none" spc="0" normalizeH="0" baseline="0" noProof="0" dirty="0" err="1">
                <a:ln>
                  <a:noFill/>
                </a:ln>
                <a:solidFill>
                  <a:prstClr val="black"/>
                </a:solidFill>
                <a:effectLst/>
                <a:uLnTx/>
                <a:uFillTx/>
                <a:latin typeface="Calibri"/>
                <a:ea typeface="+mn-ea"/>
                <a:cs typeface="+mn-cs"/>
              </a:rPr>
              <a:t>микропредприятиях</a:t>
            </a:r>
            <a:r>
              <a:rPr kumimoji="0" lang="ru-RU" sz="1600" b="0" i="0" u="none" strike="noStrike" kern="1200" cap="none" spc="0" normalizeH="0" baseline="0" noProof="0" dirty="0">
                <a:ln>
                  <a:noFill/>
                </a:ln>
                <a:solidFill>
                  <a:prstClr val="black"/>
                </a:solidFill>
                <a:effectLst/>
                <a:uLnTx/>
                <a:uFillTx/>
                <a:latin typeface="Calibri"/>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утверждены требования (с марта 2023) о реестре организаций и ИП, оказывающих услуги в области ОТ в части обучения, о реестре ИП и </a:t>
            </a:r>
            <a:r>
              <a:rPr kumimoji="0" lang="ru-RU" sz="1600" b="0" i="0" u="none" strike="noStrike" kern="1200" cap="none" spc="0" normalizeH="0" baseline="0" noProof="0" dirty="0" err="1">
                <a:ln>
                  <a:noFill/>
                </a:ln>
                <a:solidFill>
                  <a:prstClr val="black"/>
                </a:solidFill>
                <a:effectLst/>
                <a:uLnTx/>
                <a:uFillTx/>
                <a:latin typeface="Calibri"/>
                <a:ea typeface="+mn-ea"/>
                <a:cs typeface="+mn-cs"/>
              </a:rPr>
              <a:t>юр.лиц</a:t>
            </a:r>
            <a:r>
              <a:rPr kumimoji="0" lang="ru-RU" sz="1600" b="0" i="0" u="none" strike="noStrike" kern="1200" cap="none" spc="0" normalizeH="0" baseline="0" noProof="0" dirty="0">
                <a:ln>
                  <a:noFill/>
                </a:ln>
                <a:solidFill>
                  <a:prstClr val="black"/>
                </a:solidFill>
                <a:effectLst/>
                <a:uLnTx/>
                <a:uFillTx/>
                <a:latin typeface="Calibri"/>
                <a:ea typeface="+mn-ea"/>
                <a:cs typeface="+mn-cs"/>
              </a:rPr>
              <a:t>, осуществляющих деятельность по обучению своих работников, о реестре обученных по ОТ лиц.</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документы, подтверждающие проверку у работников знания требований охраны труда, выданные до введения в действие нового порядка, действительны до окончания срока их действия.</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prstClr val="black"/>
                </a:solidFill>
                <a:effectLst/>
                <a:uLnTx/>
                <a:uFillTx/>
                <a:latin typeface="Calibri"/>
                <a:ea typeface="+mn-ea"/>
                <a:cs typeface="+mn-cs"/>
              </a:rPr>
              <a:t>В связи с вступлением в силу с 01.09.2022 новых НПА, Минтруд разъясняет</a:t>
            </a:r>
            <a:r>
              <a:rPr kumimoji="0" lang="ru-RU" sz="1600" b="0" i="0" u="none" strike="noStrike" kern="1200" cap="none" spc="0" normalizeH="0" baseline="0" noProof="0" dirty="0">
                <a:ln>
                  <a:noFill/>
                </a:ln>
                <a:solidFill>
                  <a:prstClr val="black"/>
                </a:solidFill>
                <a:effectLst/>
                <a:uLnTx/>
                <a:uFillTx/>
                <a:latin typeface="Calibri"/>
                <a:ea typeface="+mn-ea"/>
                <a:cs typeface="+mn-cs"/>
              </a:rPr>
              <a:t>, что внеочередная проверка знаний должна быть проведена в отношении работников, в случае если изменения, введенные новыми положениями нормативного правового акта, касаются их трудовых обязанностей. При этом работодатель самостоятельно принимает решение о необходимости проведения внеочередной проверки знаний требований охраны труда работников в объеме тех новых нормативных правовых актов по охране труда, которые регулируют трудовую деятельность работников.</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Внеочередная проверка независимо от срока проведения предыдущей проверки проводится в том числе и при введении новых или внесении изменений и дополнений в действующие законодательные и иные нормативные правовые акты, содержащие требования охраны труда. В данном случае </a:t>
            </a:r>
            <a:r>
              <a:rPr kumimoji="0" lang="ru-RU" sz="1600" b="1" i="0" u="none" strike="noStrike" kern="1200" cap="none" spc="0" normalizeH="0" baseline="0" noProof="0" dirty="0">
                <a:ln>
                  <a:noFill/>
                </a:ln>
                <a:solidFill>
                  <a:prstClr val="black"/>
                </a:solidFill>
                <a:effectLst/>
                <a:uLnTx/>
                <a:uFillTx/>
                <a:latin typeface="Calibri"/>
                <a:ea typeface="+mn-ea"/>
                <a:cs typeface="+mn-cs"/>
              </a:rPr>
              <a:t>осуществляется проверка знаний только этих законодательных и нормативных правовых актов</a:t>
            </a:r>
            <a:r>
              <a:rPr kumimoji="0" lang="ru-RU" sz="1600" b="0" i="0" u="none" strike="noStrike" kern="1200" cap="none" spc="0" normalizeH="0" baseline="0" noProof="0" dirty="0">
                <a:ln>
                  <a:noFill/>
                </a:ln>
                <a:solidFill>
                  <a:prstClr val="black"/>
                </a:solidFill>
                <a:effectLst/>
                <a:uLnTx/>
                <a:uFillTx/>
                <a:latin typeface="Calibri"/>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(Письма Минтруда России от 02.08.2022 N 15-2/ООГ-1803 и от 27.07.2022 N 15-2/ООГ-1744)</a:t>
            </a:r>
          </a:p>
        </p:txBody>
      </p:sp>
    </p:spTree>
    <p:extLst>
      <p:ext uri="{BB962C8B-B14F-4D97-AF65-F5344CB8AC3E}">
        <p14:creationId xmlns:p14="http://schemas.microsoft.com/office/powerpoint/2010/main" val="27374725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49359" y="475582"/>
            <a:ext cx="9032791" cy="62478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prstClr val="black"/>
                </a:solidFill>
                <a:effectLst/>
                <a:uLnTx/>
                <a:uFillTx/>
                <a:latin typeface="Calibri"/>
                <a:ea typeface="+mn-ea"/>
                <a:cs typeface="+mn-cs"/>
              </a:rPr>
              <a:t>Разъяснили, что при переводе офисного работника повторно обучать его охране труда не нужно</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(Письмо Минтруда России от 30.05.2022 N 15-2/В-1677)</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С 01.09.2022 вступают в силу новые правила обучения по охране труда. Если при переводе работника сохранились условия труда и найденные ранее источники опасности, то повторно обучать и проверять его знания по охране труда не нужно.</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Минтруд уточнил: правило касается и изменения должности офисного сотрудника, у которого условия рабочего места и оборудование остались прежними.</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prstClr val="black"/>
                </a:solidFill>
                <a:effectLst/>
                <a:uLnTx/>
                <a:uFillTx/>
                <a:latin typeface="Calibri"/>
                <a:ea typeface="+mn-ea"/>
                <a:cs typeface="+mn-cs"/>
              </a:rPr>
              <a:t>Хотят строже наказывать за нарушение правил охраны труда и неисполнение коллективного договора</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(Проект федерального закона: </a:t>
            </a:r>
            <a:r>
              <a:rPr kumimoji="0" lang="en-US" sz="1600" b="0" i="0" u="none" strike="noStrike" kern="1200" cap="none" spc="0" normalizeH="0" baseline="0" noProof="0" dirty="0">
                <a:ln>
                  <a:noFill/>
                </a:ln>
                <a:solidFill>
                  <a:prstClr val="black"/>
                </a:solidFill>
                <a:effectLst/>
                <a:uLnTx/>
                <a:uFillTx/>
                <a:latin typeface="Calibri"/>
                <a:ea typeface="+mn-ea"/>
                <a:cs typeface="+mn-cs"/>
              </a:rPr>
              <a:t>http://regulation.gov.ru/p/125357</a:t>
            </a:r>
            <a:r>
              <a:rPr kumimoji="0" lang="ru-RU" sz="1600" b="0" i="0" u="none" strike="noStrike" kern="1200" cap="none" spc="0" normalizeH="0" baseline="0" noProof="0" dirty="0">
                <a:ln>
                  <a:noFill/>
                </a:ln>
                <a:solidFill>
                  <a:prstClr val="black"/>
                </a:solidFill>
                <a:effectLst/>
                <a:uLnTx/>
                <a:uFillTx/>
                <a:latin typeface="Calibri"/>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За несоблюдение требований охраны труда Минтруд предлагает в качестве альтернативного наказания установить, в частности, для </a:t>
            </a:r>
            <a:r>
              <a:rPr kumimoji="0" lang="ru-RU" sz="1600" b="0" i="0" u="none" strike="noStrike" kern="1200" cap="none" spc="0" normalizeH="0" baseline="0" noProof="0" dirty="0" err="1">
                <a:ln>
                  <a:noFill/>
                </a:ln>
                <a:solidFill>
                  <a:prstClr val="black"/>
                </a:solidFill>
                <a:effectLst/>
                <a:uLnTx/>
                <a:uFillTx/>
                <a:latin typeface="Calibri"/>
                <a:ea typeface="+mn-ea"/>
                <a:cs typeface="+mn-cs"/>
              </a:rPr>
              <a:t>юрлица</a:t>
            </a:r>
            <a:r>
              <a:rPr kumimoji="0" lang="ru-RU" sz="1600" b="0" i="0" u="none" strike="noStrike" kern="1200" cap="none" spc="0" normalizeH="0" baseline="0" noProof="0" dirty="0">
                <a:ln>
                  <a:noFill/>
                </a:ln>
                <a:solidFill>
                  <a:prstClr val="black"/>
                </a:solidFill>
                <a:effectLst/>
                <a:uLnTx/>
                <a:uFillTx/>
                <a:latin typeface="Calibri"/>
                <a:ea typeface="+mn-ea"/>
                <a:cs typeface="+mn-cs"/>
              </a:rPr>
              <a:t> возможность приостановить его деятельность на срок до 90 суток. Сейчас за подобное нарушение организации грозит предупреждение или штраф от 50 тыс. до 80 тыс. руб. Его размер изменять не планируют.</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Планируют увеличить штрафы для тех, кто не выполняет обязательства по коллективному договору или соглашению. </a:t>
            </a:r>
            <a:r>
              <a:rPr kumimoji="0" lang="ru-RU" sz="1600" b="0" i="0" u="none" strike="noStrike" kern="1200" cap="none" spc="0" normalizeH="0" baseline="0" noProof="0" dirty="0" err="1">
                <a:ln>
                  <a:noFill/>
                </a:ln>
                <a:solidFill>
                  <a:prstClr val="black"/>
                </a:solidFill>
                <a:effectLst/>
                <a:uLnTx/>
                <a:uFillTx/>
                <a:latin typeface="Calibri"/>
                <a:ea typeface="+mn-ea"/>
                <a:cs typeface="+mn-cs"/>
              </a:rPr>
              <a:t>Юрлицо</a:t>
            </a:r>
            <a:r>
              <a:rPr kumimoji="0" lang="ru-RU" sz="1600" b="0" i="0" u="none" strike="noStrike" kern="1200" cap="none" spc="0" normalizeH="0" baseline="0" noProof="0" dirty="0">
                <a:ln>
                  <a:noFill/>
                </a:ln>
                <a:solidFill>
                  <a:prstClr val="black"/>
                </a:solidFill>
                <a:effectLst/>
                <a:uLnTx/>
                <a:uFillTx/>
                <a:latin typeface="Calibri"/>
                <a:ea typeface="+mn-ea"/>
                <a:cs typeface="+mn-cs"/>
              </a:rPr>
              <a:t> заплатит от 30 тыс. до 50 тыс. руб. Сейчас штрафы в 10 раз ниже. За повторное нарушение введут штраф от 50 тыс. до 70 тыс. руб.</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Отдельные составы появятся для работодателей (их представителей), которые нарушают либо не выполняют установленные в коллективном договоре (соглашении) обязательства по вопросам условий и охраны труда. Предлагают предупреждать или штрафовать должностных лиц на сумму от 2 тыс. до 5 тыс. руб., </a:t>
            </a:r>
            <a:r>
              <a:rPr kumimoji="0" lang="ru-RU" sz="1600" b="0" i="0" u="none" strike="noStrike" kern="1200" cap="none" spc="0" normalizeH="0" baseline="0" noProof="0" dirty="0" err="1">
                <a:ln>
                  <a:noFill/>
                </a:ln>
                <a:solidFill>
                  <a:prstClr val="black"/>
                </a:solidFill>
                <a:effectLst/>
                <a:uLnTx/>
                <a:uFillTx/>
                <a:latin typeface="Calibri"/>
                <a:ea typeface="+mn-ea"/>
                <a:cs typeface="+mn-cs"/>
              </a:rPr>
              <a:t>юрлиц</a:t>
            </a:r>
            <a:r>
              <a:rPr kumimoji="0" lang="ru-RU" sz="1600" b="0" i="0" u="none" strike="noStrike" kern="1200" cap="none" spc="0" normalizeH="0" baseline="0" noProof="0" dirty="0">
                <a:ln>
                  <a:noFill/>
                </a:ln>
                <a:solidFill>
                  <a:prstClr val="black"/>
                </a:solidFill>
                <a:effectLst/>
                <a:uLnTx/>
                <a:uFillTx/>
                <a:latin typeface="Calibri"/>
                <a:ea typeface="+mn-ea"/>
                <a:cs typeface="+mn-cs"/>
              </a:rPr>
              <a:t> - от 50 тыс. до 80 тыс. руб. Предусмотрят штрафы и за повторное нарушение, а также возможность дисквалифицировать должностное лицо на срок от года до 3 лет.</a:t>
            </a:r>
          </a:p>
        </p:txBody>
      </p:sp>
    </p:spTree>
    <p:extLst>
      <p:ext uri="{BB962C8B-B14F-4D97-AF65-F5344CB8AC3E}">
        <p14:creationId xmlns:p14="http://schemas.microsoft.com/office/powerpoint/2010/main" val="16273864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5667F6C-1F29-41B6-8EDF-CA1CEB24A371}"/>
              </a:ext>
            </a:extLst>
          </p:cNvPr>
          <p:cNvSpPr txBox="1"/>
          <p:nvPr/>
        </p:nvSpPr>
        <p:spPr>
          <a:xfrm>
            <a:off x="1697525" y="204620"/>
            <a:ext cx="4952244" cy="99283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63"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 </a:t>
            </a:r>
            <a:r>
              <a:rPr kumimoji="0" lang="en-US" sz="1463"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01</a:t>
            </a:r>
            <a:r>
              <a:rPr kumimoji="0" lang="ru-RU" sz="1463"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r>
              <a:rPr kumimoji="0" lang="en-US" sz="1463"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10</a:t>
            </a:r>
            <a:r>
              <a:rPr kumimoji="0" lang="ru-RU" sz="1463"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r>
              <a:rPr kumimoji="0" lang="en-US" sz="1463"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2022</a:t>
            </a:r>
            <a:r>
              <a:rPr kumimoji="0" lang="ru-RU" sz="1463"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1463"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вводятся в действие </a:t>
            </a:r>
            <a:r>
              <a:rPr kumimoji="0" lang="ru-RU" sz="1463"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16 стандартов системы безопасности труда, посвященных специальной одежде и средствам индивидуальной защиты:</a:t>
            </a:r>
          </a:p>
        </p:txBody>
      </p:sp>
      <p:sp>
        <p:nvSpPr>
          <p:cNvPr id="7" name="TextBox 6">
            <a:extLst>
              <a:ext uri="{FF2B5EF4-FFF2-40B4-BE49-F238E27FC236}">
                <a16:creationId xmlns:a16="http://schemas.microsoft.com/office/drawing/2014/main" id="{96077F16-02C1-4304-BECA-7A8C5E100B44}"/>
              </a:ext>
            </a:extLst>
          </p:cNvPr>
          <p:cNvSpPr txBox="1"/>
          <p:nvPr/>
        </p:nvSpPr>
        <p:spPr>
          <a:xfrm>
            <a:off x="467214" y="1412741"/>
            <a:ext cx="9194022" cy="481997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63"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ГОСТ 12.4.103-2020 "Система стандартов безопасности труда. Одежда специальная защитная, средства индивидуальной защиты ног и рук. Классификация"</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63"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ГОСТ 12.4.240-2021 "Система стандартов безопасности труда. Одежда специальная вентилируемая для защиты от аэрозолей с твердой дисперсной фазой, включая радиоактивные аэрозоли. Общие технические требования и методы испытаний"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63"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ГОСТ 12.4.281-2021 "Система стандартов безопасности труда. Одежда специальная повышенной видимости. Технические требования и методы испытаний"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63"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ГОСТ 12.4.284.1-2021 "Система стандартов безопасности труда. Костюмы изолирующие для защиты от твердых, жидких и газообразных химических веществ, включая твердые и жидкие аэрозоли. Технические требования и методы испытаний газонепроницаемых изолирующих костюмов (тип 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63"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ГОСТ 12.4.284.2-2021 "Система стандартов безопасности труда. Костюмы изолирующие для защиты от твердых, жидких и газообразных химических веществ, включая твердые и жидкие аэрозоли. Технические требования и методы испытаний газонепроницаемых изолирующих костюмов (тип 1), применяемых при аварийных ситуациях"</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63"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ГОСТ EN 207-2021 "Система стандартов безопасности труда. Средства индивидуальной защиты глаз. Очки для защиты от лазерного излучения. Общие технические требования. Методы испытаний"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63"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ГОСТ EN 343-2021 "Система стандартов безопасности труда. Одежда специальная для защиты от дождя. Технические требования и методы испытаний«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63"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ГОСТ EN 358-2021 "Система стандартов безопасности труда. Средства индивидуальной защиты от падения с высоты. Привязи и стропы для удержания и позиционирования. Общие технические требования. Методы испытаний"</a:t>
            </a:r>
          </a:p>
        </p:txBody>
      </p:sp>
    </p:spTree>
    <p:extLst>
      <p:ext uri="{BB962C8B-B14F-4D97-AF65-F5344CB8AC3E}">
        <p14:creationId xmlns:p14="http://schemas.microsoft.com/office/powerpoint/2010/main" val="30153396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49359" y="475582"/>
            <a:ext cx="9032791" cy="5016758"/>
          </a:xfrm>
          <a:prstGeom prst="rect">
            <a:avLst/>
          </a:prstGeom>
          <a:noFill/>
        </p:spPr>
        <p:txBody>
          <a:bodyPr wrap="square" rtlCol="0">
            <a:spAutoFit/>
          </a:bodyPr>
          <a:lstStyle/>
          <a:p>
            <a:pPr lvl="0">
              <a:defRPr/>
            </a:pPr>
            <a:r>
              <a:rPr lang="ru-RU" sz="1600" b="1" dirty="0"/>
              <a:t>До 31 декабря 2023 года продлили срок действия результатов спецоценки условий труда, истекающий в 2022 году. Меру приняли в отношении рабочих мест с оптимальными и допустимыми классами условий труда, на которые не подавали декларации</a:t>
            </a:r>
          </a:p>
          <a:p>
            <a:pPr lvl="0">
              <a:defRPr/>
            </a:pPr>
            <a:r>
              <a:rPr lang="ru-RU" sz="1600" dirty="0"/>
              <a:t>(Постановление Правительства РФ от 15.10.2022 N 1839)</a:t>
            </a:r>
          </a:p>
          <a:p>
            <a:pPr lvl="0">
              <a:defRPr/>
            </a:pPr>
            <a:endParaRPr kumimoji="0" lang="ru-RU" sz="1600" i="0" u="none" strike="noStrike" kern="1200" cap="none" spc="0" normalizeH="0" baseline="0" noProof="0" dirty="0">
              <a:ln>
                <a:noFill/>
              </a:ln>
              <a:effectLst/>
              <a:uLnTx/>
              <a:uFillTx/>
              <a:latin typeface="Calibri"/>
            </a:endParaRPr>
          </a:p>
          <a:p>
            <a:pPr lvl="0">
              <a:defRPr/>
            </a:pPr>
            <a:r>
              <a:rPr lang="ru-RU" sz="1600" b="1" dirty="0"/>
              <a:t>Разъяснили нюансы обучения работников охране труда по новым правилам  </a:t>
            </a:r>
          </a:p>
          <a:p>
            <a:pPr lvl="0">
              <a:defRPr/>
            </a:pPr>
            <a:r>
              <a:rPr lang="ru-RU" sz="1600" dirty="0"/>
              <a:t>(Письмо Минтруда России от 22.09.2022 N 15-2/ООГ-2333)</a:t>
            </a:r>
          </a:p>
          <a:p>
            <a:pPr marL="285750" lvl="0" indent="-285750">
              <a:buFont typeface="Arial" panose="020B0604020202020204" pitchFamily="34" charset="0"/>
              <a:buChar char="•"/>
              <a:defRPr/>
            </a:pPr>
            <a:r>
              <a:rPr lang="ru-RU" sz="1600" dirty="0"/>
              <a:t>Минтруд указал: проводить инструктажи и обучение по охране труда могут сотрудники на любых должностях. Главное, чтобы такие лица соответствовали требованиям, которые перечислены в правилах. В частности, они обязаны освоить программы для персонала.</a:t>
            </a:r>
          </a:p>
          <a:p>
            <a:pPr marL="285750" lvl="0" indent="-285750">
              <a:buFont typeface="Arial" panose="020B0604020202020204" pitchFamily="34" charset="0"/>
              <a:buChar char="•"/>
              <a:defRPr/>
            </a:pPr>
            <a:r>
              <a:rPr lang="ru-RU" sz="1600" dirty="0"/>
              <a:t>Отдельные категории сотрудников могут не проходить первичный инструктаж по охране труда (например, если они работают с ПК или офисной техникой). Об опасностях, которые не связаны с трудовой деятельностью, например, о падении со ступеней лестниц, при спотыкании, им достаточно рассказать в рамках вводного инструктажа.</a:t>
            </a:r>
          </a:p>
          <a:p>
            <a:pPr lvl="0">
              <a:defRPr/>
            </a:pPr>
            <a:endParaRPr kumimoji="0" lang="ru-RU" sz="1600" i="0" u="none" strike="noStrike" kern="1200" cap="none" spc="0" normalizeH="0" baseline="0" noProof="0" dirty="0">
              <a:ln>
                <a:noFill/>
              </a:ln>
              <a:effectLst/>
              <a:uLnTx/>
              <a:uFillTx/>
              <a:latin typeface="Calibri"/>
            </a:endParaRPr>
          </a:p>
          <a:p>
            <a:pPr lvl="0">
              <a:defRPr/>
            </a:pPr>
            <a:r>
              <a:rPr lang="ru-RU" sz="1600" b="1" dirty="0"/>
              <a:t>Минтруд пояснил, что стажировка по охране труда на рабочем месте проводится после прохождения обучения по охране труда по программам, указанным в пункте 46 Правил, и последующей проверки знания требований охраны труда</a:t>
            </a:r>
          </a:p>
          <a:p>
            <a:pPr>
              <a:defRPr/>
            </a:pPr>
            <a:r>
              <a:rPr kumimoji="0" lang="ru-RU" sz="1600" i="0" u="none" strike="noStrike" kern="1200" cap="none" spc="0" normalizeH="0" baseline="0" noProof="0" dirty="0">
                <a:ln>
                  <a:noFill/>
                </a:ln>
                <a:effectLst/>
                <a:uLnTx/>
                <a:uFillTx/>
                <a:latin typeface="Calibri"/>
              </a:rPr>
              <a:t>(</a:t>
            </a:r>
            <a:r>
              <a:rPr lang="ru-RU" sz="1600" dirty="0"/>
              <a:t>Письмо Минтруда России от 10.10.2022 N 15-2/ООГ-2503)</a:t>
            </a:r>
          </a:p>
          <a:p>
            <a:pPr lvl="0">
              <a:defRPr/>
            </a:pPr>
            <a:endParaRPr kumimoji="0" lang="ru-RU" sz="1600" i="0" u="none" strike="noStrike" kern="1200" cap="none" spc="0" normalizeH="0" baseline="0" noProof="0" dirty="0">
              <a:ln>
                <a:noFill/>
              </a:ln>
              <a:effectLst/>
              <a:uLnTx/>
              <a:uFillTx/>
              <a:latin typeface="Calibri"/>
            </a:endParaRPr>
          </a:p>
        </p:txBody>
      </p:sp>
    </p:spTree>
    <p:extLst>
      <p:ext uri="{BB962C8B-B14F-4D97-AF65-F5344CB8AC3E}">
        <p14:creationId xmlns:p14="http://schemas.microsoft.com/office/powerpoint/2010/main" val="5578359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p:cNvSpPr txBox="1">
            <a:spLocks noChangeArrowheads="1"/>
          </p:cNvSpPr>
          <p:nvPr/>
        </p:nvSpPr>
        <p:spPr bwMode="auto">
          <a:xfrm>
            <a:off x="1857375" y="1630365"/>
            <a:ext cx="6000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altLang="ru-RU" sz="1400" b="1" i="0" u="none" strike="noStrike" kern="1200" cap="none" spc="0" normalizeH="0" baseline="0" noProof="0" dirty="0">
              <a:ln>
                <a:noFill/>
              </a:ln>
              <a:solidFill>
                <a:srgbClr val="9FD666"/>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altLang="ru-RU" sz="14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27651" name="Номер слайда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B02B408-D70C-489C-9575-AA467BFB30F5}" type="slidenum">
              <a:rPr kumimoji="0" lang="ru-RU" altLang="ru-RU" sz="12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29</a:t>
            </a:fld>
            <a:endParaRPr kumimoji="0" lang="ru-RU" altLang="ru-RU" sz="120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27652" name="Shape 131"/>
          <p:cNvSpPr txBox="1">
            <a:spLocks/>
          </p:cNvSpPr>
          <p:nvPr/>
        </p:nvSpPr>
        <p:spPr bwMode="auto">
          <a:xfrm>
            <a:off x="2144713" y="2036765"/>
            <a:ext cx="57848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ru-RU" altLang="ru-RU"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0" name="Прямоугольник 9"/>
          <p:cNvSpPr/>
          <p:nvPr/>
        </p:nvSpPr>
        <p:spPr>
          <a:xfrm>
            <a:off x="1208088" y="2349500"/>
            <a:ext cx="6985000" cy="1174750"/>
          </a:xfrm>
          <a:prstGeom prst="rect">
            <a:avLst/>
          </a:prstGeom>
        </p:spPr>
        <p:txBody>
          <a:bodyPr lIns="35662" tIns="17831" rIns="35662" bIns="17831">
            <a:spAutoFit/>
          </a:bodyPr>
          <a:lstStyle/>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2000" b="0" i="0" u="none" strike="noStrike" kern="0" cap="none" spc="0" normalizeH="0" baseline="0" noProof="0" dirty="0">
              <a:ln>
                <a:noFill/>
              </a:ln>
              <a:solidFill>
                <a:srgbClr val="000000"/>
              </a:solidFill>
              <a:effectLst/>
              <a:uLnTx/>
              <a:uFillTx/>
              <a:latin typeface="Calibri"/>
              <a:ea typeface="+mn-ea"/>
              <a:cs typeface="Times New Roman" pitchFamily="18"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p:txBody>
      </p:sp>
      <p:sp>
        <p:nvSpPr>
          <p:cNvPr id="27654" name="Прямоугольник 1"/>
          <p:cNvSpPr>
            <a:spLocks noChangeArrowheads="1"/>
          </p:cNvSpPr>
          <p:nvPr/>
        </p:nvSpPr>
        <p:spPr bwMode="auto">
          <a:xfrm>
            <a:off x="494508" y="364516"/>
            <a:ext cx="8412160"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С 01.09.2022 изменения по персональным данным</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Федеральный закон от 27.07.2006 N 152-ФЗ "О персональных данных" </a:t>
            </a: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применяется также к обработке персональных данных граждан РФ, осуществляемой иностранными юридическими лицами или иностранными физическими лицами</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на основании договора и/или согласия гражданина РФ на обработку его персональных данных (п. 1 ст. 1 Федерального закона от 27.07.2006 N 152-ФЗ).</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Нормативные правовые акты по персональным данным </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(п. 2 ст. 1 Федерального закона от 27.07.2006 N 152-ФЗ):</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если нормативные акты по отдельным вопросам  в пределах своих полномочий принимают государственные органы, Банк России, органы местного самоуправления</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такие нормативные акты подлежат обязательному согласованию с </a:t>
            </a:r>
            <a:r>
              <a:rPr kumimoji="0" lang="ru-RU" sz="16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Роскомнадзором</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если регулируют отношения, связанные с:</a:t>
            </a:r>
          </a:p>
          <a:p>
            <a:pPr marL="631825" marR="0" lvl="0" indent="-285750" algn="just"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осуществлением трансграничной передачи персональных данных</a:t>
            </a:r>
          </a:p>
          <a:p>
            <a:pPr marL="631825" marR="0" lvl="0" indent="-285750" algn="just"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обработкой специальных категорий персональных данных</a:t>
            </a:r>
          </a:p>
          <a:p>
            <a:pPr marL="631825" marR="0" lvl="0" indent="-285750" algn="just"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обработкой биометрических персональных данных</a:t>
            </a:r>
          </a:p>
          <a:p>
            <a:pPr marL="631825" marR="0" lvl="0" indent="-285750" algn="just"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обработкой персональных данных несовершеннолетних</a:t>
            </a:r>
          </a:p>
          <a:p>
            <a:pPr marL="631825" marR="0" lvl="0" indent="-285750" algn="just"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предоставлением, распространением персональных данных, полученных в результате обезличивания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срок указанного согласования не может превышать 30 дней с даты поступления нормативного акта в орган по защите прав субъектов персональных данных</a:t>
            </a:r>
          </a:p>
        </p:txBody>
      </p:sp>
    </p:spTree>
    <p:extLst>
      <p:ext uri="{BB962C8B-B14F-4D97-AF65-F5344CB8AC3E}">
        <p14:creationId xmlns:p14="http://schemas.microsoft.com/office/powerpoint/2010/main" val="3325072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630289" y="563049"/>
            <a:ext cx="8961768" cy="5209309"/>
          </a:xfrm>
        </p:spPr>
        <p:txBody>
          <a:bodyPr>
            <a:noAutofit/>
          </a:bodyPr>
          <a:lstStyle/>
          <a:p>
            <a:pPr marL="4233" indent="0">
              <a:spcBef>
                <a:spcPts val="0"/>
              </a:spcBef>
              <a:buNone/>
            </a:pPr>
            <a:r>
              <a:rPr lang="ru-RU" sz="1600" b="1" dirty="0">
                <a:cs typeface="Arial" panose="020B0604020202020204" pitchFamily="34" charset="0"/>
              </a:rPr>
              <a:t>СФР осуществляет:</a:t>
            </a:r>
          </a:p>
          <a:p>
            <a:pPr marL="289983" indent="-285750">
              <a:spcBef>
                <a:spcPts val="0"/>
              </a:spcBef>
            </a:pPr>
            <a:r>
              <a:rPr lang="ru-RU" sz="1600" dirty="0">
                <a:cs typeface="Arial" panose="020B0604020202020204" pitchFamily="34" charset="0"/>
              </a:rPr>
              <a:t>назначение и выплату пенсий по обязательному пенсионному страхованию и государственному пенсионному обеспечению;</a:t>
            </a:r>
          </a:p>
          <a:p>
            <a:pPr marL="289983" indent="-285750">
              <a:spcBef>
                <a:spcPts val="0"/>
              </a:spcBef>
            </a:pPr>
            <a:r>
              <a:rPr lang="ru-RU" sz="1600" dirty="0">
                <a:cs typeface="Arial" panose="020B0604020202020204" pitchFamily="34" charset="0"/>
              </a:rPr>
              <a:t>предоставление иных видов обеспечения, устанавливаемых дополнительно к страховым пенсиям и пенсиям по государственному пенсионному обеспечению, а также иных выплат и компенсаций в соответствии с законодательством РФ;</a:t>
            </a:r>
          </a:p>
          <a:p>
            <a:pPr marL="289983" indent="-285750">
              <a:spcBef>
                <a:spcPts val="0"/>
              </a:spcBef>
            </a:pPr>
            <a:r>
              <a:rPr lang="ru-RU" sz="1600" dirty="0">
                <a:cs typeface="Arial" panose="020B0604020202020204" pitchFamily="34" charset="0"/>
              </a:rPr>
              <a:t>назначение и выплату государственных пособий, обеспечения по обязательному социальному страхованию, иных видов обеспечения, установленных федеральными законами о конкретных видах обязательного социального страхования;</a:t>
            </a:r>
          </a:p>
          <a:p>
            <a:pPr marL="289983" indent="-285750">
              <a:spcBef>
                <a:spcPts val="0"/>
              </a:spcBef>
            </a:pPr>
            <a:r>
              <a:rPr lang="ru-RU" sz="1600" dirty="0">
                <a:cs typeface="Arial" panose="020B0604020202020204" pitchFamily="34" charset="0"/>
              </a:rPr>
              <a:t>организацию и ведение индивидуального (персонифицированного) учета в системах обязательного пенсионного страхования и обязательного социального страхования;</a:t>
            </a:r>
          </a:p>
          <a:p>
            <a:pPr marL="289983" indent="-285750">
              <a:spcBef>
                <a:spcPts val="0"/>
              </a:spcBef>
            </a:pPr>
            <a:r>
              <a:rPr lang="ru-RU" sz="1600" dirty="0">
                <a:cs typeface="Arial" panose="020B0604020202020204" pitchFamily="34" charset="0"/>
              </a:rPr>
              <a:t>предоставление государственных гарантий, мер социальной защиты (поддержки), социальных услуг отдельным категориям граждан, в том числе в рамках оказания государственной социальной помощи;</a:t>
            </a:r>
          </a:p>
          <a:p>
            <a:pPr marL="289983" indent="-285750">
              <a:spcBef>
                <a:spcPts val="0"/>
              </a:spcBef>
            </a:pPr>
            <a:r>
              <a:rPr lang="ru-RU" sz="1600" dirty="0">
                <a:cs typeface="Arial" panose="020B0604020202020204" pitchFamily="34" charset="0"/>
              </a:rPr>
              <a:t>организацию мероприятий в области медицинской, социальной и профессиональной реабилитации застрахованных лиц;</a:t>
            </a:r>
          </a:p>
          <a:p>
            <a:pPr marL="289983" indent="-285750">
              <a:spcBef>
                <a:spcPts val="0"/>
              </a:spcBef>
            </a:pPr>
            <a:r>
              <a:rPr lang="ru-RU" sz="1600" dirty="0">
                <a:cs typeface="Arial" panose="020B0604020202020204" pitchFamily="34" charset="0"/>
              </a:rPr>
              <a:t>иные функции и полномочия, предусмотренные международными договорами РФ, федеральными законами и иными нормативными правовыми актами РФ.</a:t>
            </a:r>
          </a:p>
        </p:txBody>
      </p:sp>
    </p:spTree>
    <p:extLst>
      <p:ext uri="{BB962C8B-B14F-4D97-AF65-F5344CB8AC3E}">
        <p14:creationId xmlns:p14="http://schemas.microsoft.com/office/powerpoint/2010/main" val="42168873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p:cNvSpPr txBox="1">
            <a:spLocks noChangeArrowheads="1"/>
          </p:cNvSpPr>
          <p:nvPr/>
        </p:nvSpPr>
        <p:spPr bwMode="auto">
          <a:xfrm>
            <a:off x="1857375" y="1630365"/>
            <a:ext cx="6000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1" i="0" u="none" strike="noStrike" kern="1200" cap="none" spc="0" normalizeH="0" baseline="0" noProof="0" dirty="0">
              <a:ln>
                <a:noFill/>
              </a:ln>
              <a:solidFill>
                <a:srgbClr val="9FD666"/>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27651" name="Номер слайда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fld id="{2B02B408-D70C-489C-9575-AA467BFB30F5}" type="slidenum">
              <a:rPr kumimoji="0" lang="ru-RU" altLang="ru-RU" sz="12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t>30</a:t>
            </a:fld>
            <a:endParaRPr kumimoji="0" lang="ru-RU" altLang="ru-RU" sz="120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27652" name="Shape 131"/>
          <p:cNvSpPr txBox="1">
            <a:spLocks/>
          </p:cNvSpPr>
          <p:nvPr/>
        </p:nvSpPr>
        <p:spPr bwMode="auto">
          <a:xfrm>
            <a:off x="2144713" y="2036765"/>
            <a:ext cx="57848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ru-RU" altLang="ru-RU"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0" name="Прямоугольник 9"/>
          <p:cNvSpPr/>
          <p:nvPr/>
        </p:nvSpPr>
        <p:spPr>
          <a:xfrm>
            <a:off x="1208088" y="2349500"/>
            <a:ext cx="6985000" cy="1174750"/>
          </a:xfrm>
          <a:prstGeom prst="rect">
            <a:avLst/>
          </a:prstGeom>
        </p:spPr>
        <p:txBody>
          <a:bodyPr lIns="35662" tIns="17831" rIns="35662" bIns="17831">
            <a:spAutoFit/>
          </a:bodyPr>
          <a:lstStyle/>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2000" b="0" i="0" u="none" strike="noStrike" kern="0" cap="none" spc="0" normalizeH="0" baseline="0" noProof="0" dirty="0">
              <a:ln>
                <a:noFill/>
              </a:ln>
              <a:solidFill>
                <a:srgbClr val="000000"/>
              </a:solidFill>
              <a:effectLst/>
              <a:uLnTx/>
              <a:uFillTx/>
              <a:latin typeface="Calibri"/>
              <a:ea typeface="+mn-ea"/>
              <a:cs typeface="Times New Roman" pitchFamily="18"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p:txBody>
      </p:sp>
      <p:sp>
        <p:nvSpPr>
          <p:cNvPr id="27654" name="Прямоугольник 1"/>
          <p:cNvSpPr>
            <a:spLocks noChangeArrowheads="1"/>
          </p:cNvSpPr>
          <p:nvPr/>
        </p:nvSpPr>
        <p:spPr bwMode="auto">
          <a:xfrm>
            <a:off x="494508" y="400318"/>
            <a:ext cx="8412160" cy="6494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Согласие на обработку персональных данных </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не требуется в тех случаях, когда обработка в целях исполнения заключенного с работником договора или возложенных на работодателя обязанностей, функций и полномочий. </a:t>
            </a: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С 01.09.2022 договор не может содержать ограничение прав и свобод субъекта, устанавливать случаи обработки данных </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несовершеннолетних, предусматривать возможность бездействия субъекта для заключения договора  - пп. «а», п. 3 ст. 1 Федерального закона от 14.07.2022 N 266-ФЗ).</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С 01.09.2022 </a:t>
            </a: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согласие на обработку персональных данных должно быть не только конкретным, информированным и сознательным, но также предметным и однозначным </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(п. 4 ст. 1 Федерального закона от 14.07.2022 N 266-ФЗ).</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С 01.09.2022 необходимо не только разъяснить субъекту юридические последствия отказа предоставить персональные данные, но и </a:t>
            </a: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последствия отказа предоставить согласия на обработку данных</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 (п. 9 Федерального закона от 14.07.2022 N 266-ФЗ).</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Если персональные данные получены не от субъекта персональных данных</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 оператор до начала обработки обязан предоставить субъекту данные об операторе, цели и основания обработки, источник получения данных, права субъекта, пользователи данных. А с 01.09.2022 также необходимо предоставлять субъекту информацию о перечне обрабатываемых персональных данных.</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С 01.09.2022 - </a:t>
            </a: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документы и локальные акты не могут содержать положения, ограничивающие права субъектов персональных данных</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а также возлагающие на операторов не предусмотренные законодательством полномочия и обязанности, </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локальные акты должны содержать процедуры по предотвращению и выявлению нарушений закона о </a:t>
            </a:r>
            <a:r>
              <a:rPr kumimoji="0" lang="ru-RU" altLang="ru-RU" sz="16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Arial" panose="020B0604020202020204" pitchFamily="34" charset="0"/>
              </a:rPr>
              <a:t>персданных</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п. 10, ст. 1 Федерального закона от 14.07.2022 N 266-ФЗ).</a:t>
            </a:r>
          </a:p>
        </p:txBody>
      </p:sp>
    </p:spTree>
    <p:extLst>
      <p:ext uri="{BB962C8B-B14F-4D97-AF65-F5344CB8AC3E}">
        <p14:creationId xmlns:p14="http://schemas.microsoft.com/office/powerpoint/2010/main" val="34205879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p:cNvSpPr txBox="1">
            <a:spLocks noChangeArrowheads="1"/>
          </p:cNvSpPr>
          <p:nvPr/>
        </p:nvSpPr>
        <p:spPr bwMode="auto">
          <a:xfrm>
            <a:off x="1857375" y="1630365"/>
            <a:ext cx="6000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1" i="0" u="none" strike="noStrike" kern="1200" cap="none" spc="0" normalizeH="0" baseline="0" noProof="0" dirty="0">
              <a:ln>
                <a:noFill/>
              </a:ln>
              <a:solidFill>
                <a:srgbClr val="9FD666"/>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27651" name="Номер слайда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fld id="{2B02B408-D70C-489C-9575-AA467BFB30F5}" type="slidenum">
              <a:rPr kumimoji="0" lang="ru-RU" altLang="ru-RU" sz="12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t>31</a:t>
            </a:fld>
            <a:endParaRPr kumimoji="0" lang="ru-RU" altLang="ru-RU" sz="120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27652" name="Shape 131"/>
          <p:cNvSpPr txBox="1">
            <a:spLocks/>
          </p:cNvSpPr>
          <p:nvPr/>
        </p:nvSpPr>
        <p:spPr bwMode="auto">
          <a:xfrm>
            <a:off x="2144713" y="2036765"/>
            <a:ext cx="57848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ru-RU" altLang="ru-RU"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0" name="Прямоугольник 9"/>
          <p:cNvSpPr/>
          <p:nvPr/>
        </p:nvSpPr>
        <p:spPr>
          <a:xfrm>
            <a:off x="1208088" y="2349500"/>
            <a:ext cx="6985000" cy="1174750"/>
          </a:xfrm>
          <a:prstGeom prst="rect">
            <a:avLst/>
          </a:prstGeom>
        </p:spPr>
        <p:txBody>
          <a:bodyPr lIns="35662" tIns="17831" rIns="35662" bIns="17831">
            <a:spAutoFit/>
          </a:bodyPr>
          <a:lstStyle/>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2000" b="0" i="0" u="none" strike="noStrike" kern="0" cap="none" spc="0" normalizeH="0" baseline="0" noProof="0" dirty="0">
              <a:ln>
                <a:noFill/>
              </a:ln>
              <a:solidFill>
                <a:srgbClr val="000000"/>
              </a:solidFill>
              <a:effectLst/>
              <a:uLnTx/>
              <a:uFillTx/>
              <a:latin typeface="Calibri"/>
              <a:ea typeface="+mn-ea"/>
              <a:cs typeface="Times New Roman" pitchFamily="18"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p:txBody>
      </p:sp>
      <p:sp>
        <p:nvSpPr>
          <p:cNvPr id="27654" name="Прямоугольник 1"/>
          <p:cNvSpPr>
            <a:spLocks noChangeArrowheads="1"/>
          </p:cNvSpPr>
          <p:nvPr/>
        </p:nvSpPr>
        <p:spPr bwMode="auto">
          <a:xfrm>
            <a:off x="848430" y="476590"/>
            <a:ext cx="8353160" cy="600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С 01.09.2022 предоставление биометрических персональных данных не может быть обязательным </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(п. 6 ст. 1 Федерального закона от 14.07.2022 N 266-ФЗ), за исключением случаев, когда обработка таких данных может осуществляться без согласия субъекта (реализация международных договоров о </a:t>
            </a:r>
            <a:r>
              <a:rPr kumimoji="0" lang="ru-RU" sz="1600" b="0"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реадмиссии</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 в связи с осуществлением правосудия, обязательной государственной дактилоскопической регистрацией и так далее).</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Оператор не вправе отказывать в обслуживании в случае отказа субъекта предоставить биометрические данные и (или) дать согласие на их обработку, если в соответствии с законом получение таких данных не обязательно. То есть, например, при отказе работника предоставить фото, пропуск придется оформлять без фото!</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С 01.09.2022 для поручения обработки персональных данных другому лицу </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(пп. «б», п. 3 ст. 1 Федерального закона от 14.07.2022 N 266-ФЗ):</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лицо, осуществляющее обработку по поручению, обязано соблюдать предусмотренные законом принципы и правила обработки, соблюдать конфиденциальность данных, принимать необходимые меры, направленные на обеспечение выполнения обязанностей, предусмотренных законом;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в поручении должна быть указана вся информация, предусмотренная ч. 3 ст. 6 Федерального закона от 27.07.2006 N 152-ФЗ в новой редакции;</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если работодатель поручает обработку персональных данных иностранному физическому или юридическому лицу, ответственность перед субъектом за их действия несет работодатель и лицо, осуществляющее обработку данных по его поручению.</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0337084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p:cNvSpPr txBox="1">
            <a:spLocks noChangeArrowheads="1"/>
          </p:cNvSpPr>
          <p:nvPr/>
        </p:nvSpPr>
        <p:spPr bwMode="auto">
          <a:xfrm>
            <a:off x="1857375" y="1630365"/>
            <a:ext cx="6000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1" i="0" u="none" strike="noStrike" kern="1200" cap="none" spc="0" normalizeH="0" baseline="0" noProof="0" dirty="0">
              <a:ln>
                <a:noFill/>
              </a:ln>
              <a:solidFill>
                <a:srgbClr val="9FD666"/>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27651" name="Номер слайда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fld id="{2B02B408-D70C-489C-9575-AA467BFB30F5}" type="slidenum">
              <a:rPr kumimoji="0" lang="ru-RU" altLang="ru-RU" sz="12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t>32</a:t>
            </a:fld>
            <a:endParaRPr kumimoji="0" lang="ru-RU" altLang="ru-RU" sz="120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0" name="Прямоугольник 9"/>
          <p:cNvSpPr/>
          <p:nvPr/>
        </p:nvSpPr>
        <p:spPr>
          <a:xfrm>
            <a:off x="1208088" y="2349500"/>
            <a:ext cx="6985000" cy="1174750"/>
          </a:xfrm>
          <a:prstGeom prst="rect">
            <a:avLst/>
          </a:prstGeom>
        </p:spPr>
        <p:txBody>
          <a:bodyPr lIns="35662" tIns="17831" rIns="35662" bIns="17831">
            <a:spAutoFit/>
          </a:bodyPr>
          <a:lstStyle/>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2000" b="0" i="0" u="none" strike="noStrike" kern="0" cap="none" spc="0" normalizeH="0" baseline="0" noProof="0" dirty="0">
              <a:ln>
                <a:noFill/>
              </a:ln>
              <a:solidFill>
                <a:srgbClr val="000000"/>
              </a:solidFill>
              <a:effectLst/>
              <a:uLnTx/>
              <a:uFillTx/>
              <a:latin typeface="Calibri"/>
              <a:ea typeface="+mn-ea"/>
              <a:cs typeface="Times New Roman" pitchFamily="18"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p:txBody>
      </p:sp>
      <p:sp>
        <p:nvSpPr>
          <p:cNvPr id="27654" name="Прямоугольник 1"/>
          <p:cNvSpPr>
            <a:spLocks noChangeArrowheads="1"/>
          </p:cNvSpPr>
          <p:nvPr/>
        </p:nvSpPr>
        <p:spPr bwMode="auto">
          <a:xfrm>
            <a:off x="992450" y="538580"/>
            <a:ext cx="8499022"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В Положении/Политике о защите персональных данных с</a:t>
            </a: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 01.09.2022 - для каждой цели обработки необходимо  указать </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(пп. «а», п. 10, ст. 1 Федерального закона от 14.07.2022 N 266-ФЗ)</a:t>
            </a: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категории персональных данных</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категории субъектов</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правовое основание обработки персональных данных</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перечень действий с персональными данными</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способы обработки персональных данных</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Информацию, касающуюся обработки персональных данных (подтверждение обработки, правовые основания, порядок, цели, способы, сроки обработки и иные данные),  с 01.09.2022 оператор должен предоставить </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субъекту не при обращении либо при получении его запроса, а </a:t>
            </a: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в течение 10 рабочих дней </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в той форме, в которой направлены соответствующие обращение либо запрос, срок может быть продлен не более чем на 5 рабочих дней в случае направления субъекту мотивированного уведомления с указанием причин продления (п. 8 Федерального закона от 14.07.2022 N 266-ФЗ)</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Перечень информации, касающейся обработки персональных данных, предоставляемых по запросу субъекта, дополнен </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информацией о способах исполнения оператором обязанностей о мерах, направленных на обеспечение выполнения обязанностей, предусмотренных законом о персональных данных (п. 8 Федерального закона от 14.07.2022 N 266-ФЗ)</a:t>
            </a:r>
          </a:p>
        </p:txBody>
      </p:sp>
    </p:spTree>
    <p:extLst>
      <p:ext uri="{BB962C8B-B14F-4D97-AF65-F5344CB8AC3E}">
        <p14:creationId xmlns:p14="http://schemas.microsoft.com/office/powerpoint/2010/main" val="28162184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p:cNvSpPr txBox="1">
            <a:spLocks noChangeArrowheads="1"/>
          </p:cNvSpPr>
          <p:nvPr/>
        </p:nvSpPr>
        <p:spPr bwMode="auto">
          <a:xfrm>
            <a:off x="1857375" y="1630365"/>
            <a:ext cx="6000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1" i="0" u="none" strike="noStrike" kern="1200" cap="none" spc="0" normalizeH="0" baseline="0" noProof="0" dirty="0">
              <a:ln>
                <a:noFill/>
              </a:ln>
              <a:solidFill>
                <a:srgbClr val="9FD666"/>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27651" name="Номер слайда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fld id="{2B02B408-D70C-489C-9575-AA467BFB30F5}" type="slidenum">
              <a:rPr kumimoji="0" lang="ru-RU" altLang="ru-RU" sz="12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t>33</a:t>
            </a:fld>
            <a:endParaRPr kumimoji="0" lang="ru-RU" altLang="ru-RU" sz="120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27652" name="Shape 131"/>
          <p:cNvSpPr txBox="1">
            <a:spLocks/>
          </p:cNvSpPr>
          <p:nvPr/>
        </p:nvSpPr>
        <p:spPr bwMode="auto">
          <a:xfrm>
            <a:off x="2144713" y="2036765"/>
            <a:ext cx="57848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ru-RU" altLang="ru-RU"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0" name="Прямоугольник 9"/>
          <p:cNvSpPr/>
          <p:nvPr/>
        </p:nvSpPr>
        <p:spPr>
          <a:xfrm>
            <a:off x="1208088" y="2349500"/>
            <a:ext cx="6985000" cy="1174750"/>
          </a:xfrm>
          <a:prstGeom prst="rect">
            <a:avLst/>
          </a:prstGeom>
        </p:spPr>
        <p:txBody>
          <a:bodyPr lIns="35662" tIns="17831" rIns="35662" bIns="17831">
            <a:spAutoFit/>
          </a:bodyPr>
          <a:lstStyle/>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2000" b="0" i="0" u="none" strike="noStrike" kern="0" cap="none" spc="0" normalizeH="0" baseline="0" noProof="0" dirty="0">
              <a:ln>
                <a:noFill/>
              </a:ln>
              <a:solidFill>
                <a:srgbClr val="000000"/>
              </a:solidFill>
              <a:effectLst/>
              <a:uLnTx/>
              <a:uFillTx/>
              <a:latin typeface="Calibri"/>
              <a:ea typeface="+mn-ea"/>
              <a:cs typeface="Times New Roman" pitchFamily="18"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p:txBody>
      </p:sp>
      <p:sp>
        <p:nvSpPr>
          <p:cNvPr id="27654" name="Прямоугольник 1"/>
          <p:cNvSpPr>
            <a:spLocks noChangeArrowheads="1"/>
          </p:cNvSpPr>
          <p:nvPr/>
        </p:nvSpPr>
        <p:spPr bwMode="auto">
          <a:xfrm>
            <a:off x="552006" y="154096"/>
            <a:ext cx="8970264" cy="674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Tx/>
              <a:buSzPts val="1000"/>
              <a:buFont typeface="Arial" panose="020B0604020202020204" pitchFamily="34" charset="0"/>
              <a:buNone/>
              <a:tabLst>
                <a:tab pos="457200" algn="l"/>
              </a:tabLst>
              <a:defRPr/>
            </a:pP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С 01.09.2022 необходимо уведомлять Роскомнадзор об обработке персональных данных, в том числе, если обработка только в рамках трудовых отношений или для однократного пропуска на территорию! Роскомнадзор внесет сведения об операторе в единый реестр в течение 30 дней.</a:t>
            </a:r>
            <a:endParaRPr kumimoji="0" lang="en-US" sz="1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Pts val="1000"/>
              <a:buFont typeface="Arial" panose="020B0604020202020204" pitchFamily="34" charset="0"/>
              <a:buNone/>
              <a:tabLst>
                <a:tab pos="457200" algn="l"/>
              </a:tabLst>
              <a:defRPr/>
            </a:pPr>
            <a:endParaRPr kumimoji="0" lang="ru-RU"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Pts val="1000"/>
              <a:buFont typeface="Arial" panose="020B0604020202020204" pitchFamily="34" charset="0"/>
              <a:buNone/>
              <a:tabLst>
                <a:tab pos="457200" algn="l"/>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Не по</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требуется уведомлять Роскомнадзор об обработке только в следующих случаях (п. 14 ст. 1 Федерального закона от 14.07.2022 N 266-ФЗ):</a:t>
            </a:r>
          </a:p>
          <a:p>
            <a:pPr marL="285750" marR="0" lvl="0" indent="-285750" algn="l" defTabSz="914400" rtl="0" eaLnBrk="1" fontAlgn="auto" latinLnBrk="0" hangingPunct="1">
              <a:lnSpc>
                <a:spcPct val="100000"/>
              </a:lnSpc>
              <a:spcBef>
                <a:spcPts val="0"/>
              </a:spcBef>
              <a:spcAft>
                <a:spcPts val="0"/>
              </a:spcAft>
              <a:buClrTx/>
              <a:buSzPts val="1000"/>
              <a:buFont typeface="Arial" panose="020B0604020202020204" pitchFamily="34" charset="0"/>
              <a:buChar char="•"/>
              <a:tabLst>
                <a:tab pos="457200" algn="l"/>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обработки данных, включенных в государственные информационные системы, созданные в целях защиты безопасности государства и общественного порядка (по договору с органами власти)</a:t>
            </a:r>
          </a:p>
          <a:p>
            <a:pPr marL="285750" marR="0" lvl="0" indent="-285750" algn="l" defTabSz="914400" rtl="0" eaLnBrk="1" fontAlgn="auto" latinLnBrk="0" hangingPunct="1">
              <a:lnSpc>
                <a:spcPct val="100000"/>
              </a:lnSpc>
              <a:spcBef>
                <a:spcPts val="0"/>
              </a:spcBef>
              <a:spcAft>
                <a:spcPts val="0"/>
              </a:spcAft>
              <a:buClrTx/>
              <a:buSzPts val="1000"/>
              <a:buFont typeface="Arial" panose="020B0604020202020204" pitchFamily="34" charset="0"/>
              <a:buChar char="•"/>
              <a:tabLst>
                <a:tab pos="457200" algn="l"/>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в случае, если оператор осуществляет деятельность по обработке персональных данных исключительно без использования средств автоматизации (то есть, если данные обрабатываются вручную)</a:t>
            </a:r>
          </a:p>
          <a:p>
            <a:pPr marL="285750" marR="0" lvl="0" indent="-285750" algn="l" defTabSz="914400" rtl="0" eaLnBrk="1" fontAlgn="auto" latinLnBrk="0" hangingPunct="1">
              <a:lnSpc>
                <a:spcPct val="100000"/>
              </a:lnSpc>
              <a:spcBef>
                <a:spcPts val="0"/>
              </a:spcBef>
              <a:spcAft>
                <a:spcPts val="0"/>
              </a:spcAft>
              <a:buClrTx/>
              <a:buSzPts val="1000"/>
              <a:buFont typeface="Arial" panose="020B0604020202020204" pitchFamily="34" charset="0"/>
              <a:buChar char="•"/>
              <a:tabLst>
                <a:tab pos="457200" algn="l"/>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обрабатываемых в случаях, предусмотренных законодательством о транспортной безопасности, в целях обеспечения устойчивого и безопасного функционирования транспортного комплекса, защиты интересов личности, общества и государства в сфере транспортного комплекса от актов незаконного вмешательства</a:t>
            </a:r>
          </a:p>
          <a:p>
            <a:pPr marL="0" marR="0" lvl="0" indent="0" algn="l" defTabSz="914400" rtl="0" eaLnBrk="1" fontAlgn="auto" latinLnBrk="0" hangingPunct="1">
              <a:lnSpc>
                <a:spcPct val="100000"/>
              </a:lnSpc>
              <a:spcBef>
                <a:spcPts val="0"/>
              </a:spcBef>
              <a:spcAft>
                <a:spcPts val="0"/>
              </a:spcAft>
              <a:buClrTx/>
              <a:buSzPts val="1000"/>
              <a:buFont typeface="Arial" panose="020B0604020202020204" pitchFamily="34" charset="0"/>
              <a:buNone/>
              <a:tabLst>
                <a:tab pos="457200" algn="l"/>
              </a:tabLst>
              <a:defRPr/>
            </a:pPr>
            <a:endParaRPr kumimoji="0" lang="ru-RU"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Pts val="1000"/>
              <a:buFont typeface="Arial" panose="020B0604020202020204" pitchFamily="34" charset="0"/>
              <a:buNone/>
              <a:tabLst>
                <a:tab pos="457200" algn="l"/>
              </a:tabLst>
              <a:defRPr/>
            </a:pP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Форма уведомления </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установлена Приказом </a:t>
            </a:r>
            <a:r>
              <a:rPr kumimoji="0" lang="ru-RU" sz="16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Роскомнадзора</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от 30.05.2017 № 94. При этом с 01.09.2022 </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в уведомлении нужно дополнительно предоставить ФИО, осуществляющих на основании договора обработку персональных данных, содержащихся в государственных и муниципальных информационных системах (п. 14 </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Федерального закона от 14.07.2022 N 266-ФЗ</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Направить уведомление также можно на сайте </a:t>
            </a:r>
            <a:r>
              <a:rPr kumimoji="0" lang="ru-RU" sz="16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Роскомнадзора</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https://pd.rkn.gov.ru/operators-registry/notification/</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Впоследствии будут утверждены новые формы уведомлений. (Письмо </a:t>
            </a:r>
            <a:r>
              <a:rPr kumimoji="0" lang="ru-RU" sz="16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Роскомнадзора</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от 19.08.2022 № 08-75348).</a:t>
            </a:r>
          </a:p>
          <a:p>
            <a:pPr marL="0" marR="0" lvl="0" indent="0" algn="l" defTabSz="914400" rtl="0" eaLnBrk="1" fontAlgn="auto" latinLnBrk="0" hangingPunct="1">
              <a:lnSpc>
                <a:spcPct val="100000"/>
              </a:lnSpc>
              <a:spcBef>
                <a:spcPts val="0"/>
              </a:spcBef>
              <a:spcAft>
                <a:spcPts val="0"/>
              </a:spcAft>
              <a:buClrTx/>
              <a:buSzPts val="1000"/>
              <a:buFont typeface="Arial" panose="020B0604020202020204" pitchFamily="34" charset="0"/>
              <a:buNone/>
              <a:tabLst>
                <a:tab pos="457200" algn="l"/>
              </a:tabLst>
              <a:defRPr/>
            </a:pPr>
            <a:b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b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Предельный срок уведомления не определен. Таким образом, 1 сентября 2022 не является крайним сроком подачи уведомления об обработке персональных данных (Информация на сайте </a:t>
            </a:r>
            <a:r>
              <a:rPr kumimoji="0" lang="ru-RU" sz="16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Роскомнадзора</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https://rkn.gov.ru/news/rsoc/news74488.htm</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13795948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p:cNvSpPr txBox="1">
            <a:spLocks noChangeArrowheads="1"/>
          </p:cNvSpPr>
          <p:nvPr/>
        </p:nvSpPr>
        <p:spPr bwMode="auto">
          <a:xfrm>
            <a:off x="1857375" y="1630365"/>
            <a:ext cx="6000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1" i="0" u="none" strike="noStrike" kern="1200" cap="none" spc="0" normalizeH="0" baseline="0" noProof="0" dirty="0">
              <a:ln>
                <a:noFill/>
              </a:ln>
              <a:solidFill>
                <a:srgbClr val="9FD666"/>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27651" name="Номер слайда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fld id="{2B02B408-D70C-489C-9575-AA467BFB30F5}" type="slidenum">
              <a:rPr kumimoji="0" lang="ru-RU" altLang="ru-RU" sz="12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t>34</a:t>
            </a:fld>
            <a:endParaRPr kumimoji="0" lang="ru-RU" altLang="ru-RU" sz="120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27652" name="Shape 131"/>
          <p:cNvSpPr txBox="1">
            <a:spLocks/>
          </p:cNvSpPr>
          <p:nvPr/>
        </p:nvSpPr>
        <p:spPr bwMode="auto">
          <a:xfrm>
            <a:off x="2144713" y="2036765"/>
            <a:ext cx="57848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ru-RU" altLang="ru-RU"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7654" name="Прямоугольник 1"/>
          <p:cNvSpPr>
            <a:spLocks noChangeArrowheads="1"/>
          </p:cNvSpPr>
          <p:nvPr/>
        </p:nvSpPr>
        <p:spPr bwMode="auto">
          <a:xfrm>
            <a:off x="487998" y="437560"/>
            <a:ext cx="8970264" cy="624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Tx/>
              <a:buSzPts val="1000"/>
              <a:buFont typeface="Arial" panose="020B0604020202020204" pitchFamily="34" charset="0"/>
              <a:buNone/>
              <a:tabLst>
                <a:tab pos="457200" algn="l"/>
              </a:tabLst>
              <a:defRPr/>
            </a:pPr>
            <a:r>
              <a:rPr kumimoji="0" lang="ru-RU" sz="1600" b="1"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Проект об утверждении форм уведомлений уже размещен, но пока не утвержден</a:t>
            </a: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 </a:t>
            </a: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http://regulation.gov.ru/p/130665</a:t>
            </a: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Pts val="1000"/>
              <a:buFont typeface="Arial" panose="020B0604020202020204" pitchFamily="34" charset="0"/>
              <a:buNone/>
              <a:tabLst>
                <a:tab pos="457200" algn="l"/>
              </a:tabLst>
              <a:defRPr/>
            </a:pPr>
            <a:b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br>
            <a:r>
              <a:rPr kumimoji="0" lang="ru-RU" sz="1600" b="1"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Для удобства операторов персональных данных на сайте </a:t>
            </a:r>
            <a:r>
              <a:rPr kumimoji="0" lang="ru-RU" sz="1600" b="1" i="0" u="none" strike="noStrike" kern="1200" cap="none" spc="0" normalizeH="0" baseline="0" noProof="0" dirty="0" err="1">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Роскомнадзора</a:t>
            </a:r>
            <a:r>
              <a:rPr kumimoji="0" lang="ru-RU" sz="1600" b="1"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 доступны специальные электронные формы подачи уведомлений:</a:t>
            </a:r>
          </a:p>
          <a:p>
            <a:pPr marL="285750" marR="0" lvl="0" indent="-285750" algn="l" defTabSz="914400" rtl="0" eaLnBrk="1" fontAlgn="auto" latinLnBrk="0" hangingPunct="1">
              <a:lnSpc>
                <a:spcPct val="100000"/>
              </a:lnSpc>
              <a:spcBef>
                <a:spcPts val="0"/>
              </a:spcBef>
              <a:spcAft>
                <a:spcPts val="0"/>
              </a:spcAft>
              <a:buClrTx/>
              <a:buSzPts val="1000"/>
              <a:buFont typeface="Arial" panose="020B0604020202020204" pitchFamily="34" charset="0"/>
              <a:buChar char="•"/>
              <a:tabLst>
                <a:tab pos="457200" algn="l"/>
              </a:tabLst>
              <a:defRPr/>
            </a:pP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об утечке ПД;</a:t>
            </a:r>
          </a:p>
          <a:p>
            <a:pPr marL="285750" marR="0" lvl="0" indent="-285750" algn="l" defTabSz="914400" rtl="0" eaLnBrk="1" fontAlgn="auto" latinLnBrk="0" hangingPunct="1">
              <a:lnSpc>
                <a:spcPct val="100000"/>
              </a:lnSpc>
              <a:spcBef>
                <a:spcPts val="0"/>
              </a:spcBef>
              <a:spcAft>
                <a:spcPts val="0"/>
              </a:spcAft>
              <a:buClrTx/>
              <a:buSzPts val="1000"/>
              <a:buFont typeface="Arial" panose="020B0604020202020204" pitchFamily="34" charset="0"/>
              <a:buChar char="•"/>
              <a:tabLst>
                <a:tab pos="457200" algn="l"/>
              </a:tabLst>
              <a:defRPr/>
            </a:pP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о трансграничной передаче ПД.</a:t>
            </a:r>
          </a:p>
          <a:p>
            <a:pPr marL="0" marR="0" lvl="0" indent="0" algn="l" defTabSz="914400" rtl="0" eaLnBrk="1" fontAlgn="auto" latinLnBrk="0" hangingPunct="1">
              <a:lnSpc>
                <a:spcPct val="100000"/>
              </a:lnSpc>
              <a:spcBef>
                <a:spcPts val="0"/>
              </a:spcBef>
              <a:spcAft>
                <a:spcPts val="0"/>
              </a:spcAft>
              <a:buClrTx/>
              <a:buSzPts val="1000"/>
              <a:buFont typeface="Arial" panose="020B0604020202020204" pitchFamily="34" charset="0"/>
              <a:buNone/>
              <a:tabLst>
                <a:tab pos="457200" algn="l"/>
              </a:tabLst>
              <a:defRPr/>
            </a:pP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(Информация </a:t>
            </a:r>
            <a:r>
              <a:rPr kumimoji="0" lang="ru-RU" sz="1600" b="0" i="0" u="none" strike="noStrike" kern="1200" cap="none" spc="0" normalizeH="0" baseline="0" noProof="0" dirty="0" err="1">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Роскомнадзора</a:t>
            </a: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 </a:t>
            </a:r>
            <a:r>
              <a:rPr kumimoji="0" lang="en-US" sz="16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https://rkn.gov.ru/news/rsoc/news74484.htm</a:t>
            </a: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Pts val="1000"/>
              <a:buFont typeface="Arial" panose="020B0604020202020204" pitchFamily="34" charset="0"/>
              <a:buNone/>
              <a:tabLst>
                <a:tab pos="457200" algn="l"/>
              </a:tabLst>
              <a:defRPr/>
            </a:pPr>
            <a:endParaRPr lang="ru-RU" sz="1600" dirty="0">
              <a:solidFill>
                <a:schemeClr val="tx1"/>
              </a:solidFill>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Pts val="1000"/>
              <a:buFont typeface="Arial" panose="020B0604020202020204" pitchFamily="34" charset="0"/>
              <a:buNone/>
              <a:tabLst>
                <a:tab pos="457200" algn="l"/>
              </a:tabLst>
              <a:defRPr/>
            </a:pP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 Утверждены требования к оценке вреда, который может быть причинен субъектам персональных данных, требования применяются с 01.03.2023 до 01.03.2029 (Приказ Роскомнадзора от 27.10.2022 N 178). Оценка осуществляется ответственным за организацию обработки персональных данных либо комиссией, образуемой оператором. В требованиях определены параметры высокой, средней и низкой степеней вреда. Результаты оценки вреда оформляются актом оценки вреда, содержание которого приведено в требованиях. Акт может быть подписан ЭП.</a:t>
            </a:r>
          </a:p>
          <a:p>
            <a:pPr marL="0" marR="0" lvl="0" indent="0" algn="l" defTabSz="914400" rtl="0" eaLnBrk="1" fontAlgn="auto" latinLnBrk="0" hangingPunct="1">
              <a:lnSpc>
                <a:spcPct val="100000"/>
              </a:lnSpc>
              <a:spcBef>
                <a:spcPts val="0"/>
              </a:spcBef>
              <a:spcAft>
                <a:spcPts val="0"/>
              </a:spcAft>
              <a:buClrTx/>
              <a:buSzPts val="1000"/>
              <a:buFont typeface="Arial" panose="020B0604020202020204" pitchFamily="34" charset="0"/>
              <a:buNone/>
              <a:tabLst>
                <a:tab pos="457200" algn="l"/>
              </a:tabLst>
              <a:defRPr/>
            </a:pP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С 01.03.2023 до 01.03.2029 при уничтожении персональных данных необходимо оформить документы в соответствии с утвержденными требованиями (Приказ Роскомнадзора от 28.10.2022 N 179)</a:t>
            </a:r>
          </a:p>
          <a:p>
            <a:pPr marL="0" marR="0" lvl="0" indent="0" algn="l" defTabSz="914400" rtl="0" eaLnBrk="1" fontAlgn="auto" latinLnBrk="0" hangingPunct="1">
              <a:lnSpc>
                <a:spcPct val="100000"/>
              </a:lnSpc>
              <a:spcBef>
                <a:spcPts val="0"/>
              </a:spcBef>
              <a:spcAft>
                <a:spcPts val="0"/>
              </a:spcAft>
              <a:buClrTx/>
              <a:buSzPts val="1000"/>
              <a:buFont typeface="Arial" panose="020B0604020202020204" pitchFamily="34" charset="0"/>
              <a:buNone/>
              <a:tabLst>
                <a:tab pos="457200" algn="l"/>
              </a:tabLst>
              <a:defRPr/>
            </a:pP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 уничтожение персональных данных подтверждается актом об уничтожении персональных данных, если при обработке данных используются средства автоматизации, потребуется также оформить выгрузку из журнала регистрации событий в информационной системе</a:t>
            </a:r>
          </a:p>
          <a:p>
            <a:pPr marL="0" marR="0" lvl="0" indent="0" algn="l" defTabSz="914400" rtl="0" eaLnBrk="1" fontAlgn="auto" latinLnBrk="0" hangingPunct="1">
              <a:lnSpc>
                <a:spcPct val="100000"/>
              </a:lnSpc>
              <a:spcBef>
                <a:spcPts val="0"/>
              </a:spcBef>
              <a:spcAft>
                <a:spcPts val="0"/>
              </a:spcAft>
              <a:buClrTx/>
              <a:buSzPts val="1000"/>
              <a:buFont typeface="Arial" panose="020B0604020202020204" pitchFamily="34" charset="0"/>
              <a:buNone/>
              <a:tabLst>
                <a:tab pos="457200" algn="l"/>
              </a:tabLst>
              <a:defRPr/>
            </a:pP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 установлены требования к содержанию акта об уничтожении персональных данных и выгрузке из журнала</a:t>
            </a:r>
          </a:p>
          <a:p>
            <a:pPr marL="0" marR="0" lvl="0" indent="0" algn="l" defTabSz="914400" rtl="0" eaLnBrk="1" fontAlgn="auto" latinLnBrk="0" hangingPunct="1">
              <a:lnSpc>
                <a:spcPct val="100000"/>
              </a:lnSpc>
              <a:spcBef>
                <a:spcPts val="0"/>
              </a:spcBef>
              <a:spcAft>
                <a:spcPts val="0"/>
              </a:spcAft>
              <a:buClrTx/>
              <a:buSzPts val="1000"/>
              <a:buFont typeface="Arial" panose="020B0604020202020204" pitchFamily="34" charset="0"/>
              <a:buNone/>
              <a:tabLst>
                <a:tab pos="457200" algn="l"/>
              </a:tabLst>
              <a:defRPr/>
            </a:pP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 акт об уничтожении персональных данных и выгрузка из журнала регистрации событий в информационной системе нужно хранить 3 года с момента уничтожения персональных данных</a:t>
            </a:r>
          </a:p>
        </p:txBody>
      </p:sp>
    </p:spTree>
    <p:extLst>
      <p:ext uri="{BB962C8B-B14F-4D97-AF65-F5344CB8AC3E}">
        <p14:creationId xmlns:p14="http://schemas.microsoft.com/office/powerpoint/2010/main" val="32156433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p:cNvSpPr txBox="1">
            <a:spLocks noChangeArrowheads="1"/>
          </p:cNvSpPr>
          <p:nvPr/>
        </p:nvSpPr>
        <p:spPr bwMode="auto">
          <a:xfrm>
            <a:off x="1857375" y="1630365"/>
            <a:ext cx="6000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1" i="0" u="none" strike="noStrike" kern="1200" cap="none" spc="0" normalizeH="0" baseline="0" noProof="0" dirty="0">
              <a:ln>
                <a:noFill/>
              </a:ln>
              <a:solidFill>
                <a:srgbClr val="9FD666"/>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27651" name="Номер слайда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fld id="{2B02B408-D70C-489C-9575-AA467BFB30F5}" type="slidenum">
              <a:rPr kumimoji="0" lang="ru-RU" altLang="ru-RU" sz="12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t>35</a:t>
            </a:fld>
            <a:endParaRPr kumimoji="0" lang="ru-RU" altLang="ru-RU" sz="120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27652" name="Shape 131"/>
          <p:cNvSpPr txBox="1">
            <a:spLocks/>
          </p:cNvSpPr>
          <p:nvPr/>
        </p:nvSpPr>
        <p:spPr bwMode="auto">
          <a:xfrm>
            <a:off x="2144713" y="2036765"/>
            <a:ext cx="57848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ru-RU" altLang="ru-RU"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0" name="Прямоугольник 9"/>
          <p:cNvSpPr/>
          <p:nvPr/>
        </p:nvSpPr>
        <p:spPr>
          <a:xfrm>
            <a:off x="1208088" y="2349500"/>
            <a:ext cx="6985000" cy="1174750"/>
          </a:xfrm>
          <a:prstGeom prst="rect">
            <a:avLst/>
          </a:prstGeom>
        </p:spPr>
        <p:txBody>
          <a:bodyPr lIns="35662" tIns="17831" rIns="35662" bIns="17831">
            <a:spAutoFit/>
          </a:bodyPr>
          <a:lstStyle/>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2000" b="0" i="0" u="none" strike="noStrike" kern="0" cap="none" spc="0" normalizeH="0" baseline="0" noProof="0" dirty="0">
              <a:ln>
                <a:noFill/>
              </a:ln>
              <a:solidFill>
                <a:srgbClr val="000000"/>
              </a:solidFill>
              <a:effectLst/>
              <a:uLnTx/>
              <a:uFillTx/>
              <a:latin typeface="Calibri"/>
              <a:ea typeface="+mn-ea"/>
              <a:cs typeface="Times New Roman" pitchFamily="18"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p:txBody>
      </p:sp>
      <p:sp>
        <p:nvSpPr>
          <p:cNvPr id="27654" name="Прямоугольник 1"/>
          <p:cNvSpPr>
            <a:spLocks noChangeArrowheads="1"/>
          </p:cNvSpPr>
          <p:nvPr/>
        </p:nvSpPr>
        <p:spPr bwMode="auto">
          <a:xfrm>
            <a:off x="860492" y="332571"/>
            <a:ext cx="8353292" cy="6494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just" defTabSz="914400" rtl="0" eaLnBrk="1" fontAlgn="auto" latinLnBrk="0" hangingPunct="1">
              <a:lnSpc>
                <a:spcPct val="100000"/>
              </a:lnSpc>
              <a:spcBef>
                <a:spcPts val="0"/>
              </a:spcBef>
              <a:spcAft>
                <a:spcPts val="0"/>
              </a:spcAft>
              <a:buClr>
                <a:srgbClr val="A44AA6"/>
              </a:buClr>
              <a:buSzPct val="70000"/>
              <a:buFont typeface="Arial" panose="020B0604020202020204" pitchFamily="34" charset="0"/>
              <a:buNone/>
              <a:tabLst/>
              <a:defRPr/>
            </a:pP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С 01.09.2022 </a:t>
            </a: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обязанность опубликовать на сайте политику </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в отношении обработки персональных данных, сведения о реализуемых требованиях к их защите, а также обеспечить доступ к указанному документу </a:t>
            </a: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уточнена обязанностью обеспечения доступа в том числе на всех страницах сайта, с использованием которых осуществляется сбор персональных данных </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(п. 10 Федерального закона от 14.07.2022 N 266-ФЗ).</a:t>
            </a:r>
          </a:p>
          <a:p>
            <a:pPr marL="0" marR="0" lvl="0" indent="0" algn="just" defTabSz="914400" rtl="0" eaLnBrk="1" fontAlgn="auto" latinLnBrk="0" hangingPunct="1">
              <a:lnSpc>
                <a:spcPct val="100000"/>
              </a:lnSpc>
              <a:spcBef>
                <a:spcPts val="0"/>
              </a:spcBef>
              <a:spcAft>
                <a:spcPts val="0"/>
              </a:spcAft>
              <a:buClr>
                <a:srgbClr val="A44AA6"/>
              </a:buClr>
              <a:buSzPct val="70000"/>
              <a:buFont typeface="Arial" panose="020B0604020202020204" pitchFamily="34" charset="0"/>
              <a:buNone/>
              <a:tabLst/>
              <a:defRPr/>
            </a:pPr>
            <a:endPar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Pct val="70000"/>
              <a:buFont typeface="Arial" panose="020B0604020202020204" pitchFamily="34" charset="0"/>
              <a:buNone/>
              <a:tabLst/>
              <a:defRPr/>
            </a:pP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С 01.09.2022 придется обеспечить взаимодействие с государственной системой обнаружения, предупреждения и ликвидации последствий компьютерных атак на информационные ресурсы РФ (</a:t>
            </a:r>
            <a:r>
              <a:rPr kumimoji="0" lang="ru-RU" altLang="ru-RU" sz="1600" b="1" i="0" u="none" strike="noStrike" kern="1200" cap="none" spc="0" normalizeH="0" baseline="0" noProof="0" dirty="0" err="1">
                <a:ln>
                  <a:noFill/>
                </a:ln>
                <a:solidFill>
                  <a:prstClr val="black"/>
                </a:solidFill>
                <a:effectLst/>
                <a:uLnTx/>
                <a:uFillTx/>
                <a:latin typeface="Calibri" panose="020F0502020204030204" pitchFamily="34" charset="0"/>
                <a:ea typeface="+mn-ea"/>
                <a:cs typeface="Arial" panose="020B0604020202020204" pitchFamily="34" charset="0"/>
              </a:rPr>
              <a:t>ГосСОПКА</a:t>
            </a: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включая информирование о компьютерных инцидентах, повлекших неправомерную передачу (предоставление, распространение, доступ) персональных данных (п. 11 Федерального закона от 14.07.2022 N 266-ФЗ).</a:t>
            </a:r>
          </a:p>
          <a:p>
            <a:pPr marL="0" marR="0" lvl="0" indent="0" algn="just" defTabSz="914400" rtl="0" eaLnBrk="1" fontAlgn="auto" latinLnBrk="0" hangingPunct="1">
              <a:lnSpc>
                <a:spcPct val="100000"/>
              </a:lnSpc>
              <a:spcBef>
                <a:spcPts val="0"/>
              </a:spcBef>
              <a:spcAft>
                <a:spcPts val="0"/>
              </a:spcAft>
              <a:buClrTx/>
              <a:buSzPct val="70000"/>
              <a:buFont typeface="Arial" panose="020B0604020202020204" pitchFamily="34" charset="0"/>
              <a:buNone/>
              <a:tabLst/>
              <a:defRPr/>
            </a:pPr>
            <a:endPar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Pct val="70000"/>
              <a:buFont typeface="Arial" panose="020B0604020202020204" pitchFamily="34" charset="0"/>
              <a:buNone/>
              <a:tabLst/>
              <a:defRPr/>
            </a:pP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С 01.09.2022 оператор обязан предоставлять информацию субъекту персональных данных (либо направить отказ при наличии законных оснований)  и направлять ответы по запросам </a:t>
            </a:r>
            <a:r>
              <a:rPr kumimoji="0" lang="ru-RU" altLang="ru-RU" sz="1600" b="1" i="0" u="none" strike="noStrike" kern="1200" cap="none" spc="0" normalizeH="0" baseline="0" noProof="0" dirty="0" err="1">
                <a:ln>
                  <a:noFill/>
                </a:ln>
                <a:solidFill>
                  <a:prstClr val="black"/>
                </a:solidFill>
                <a:effectLst/>
                <a:uLnTx/>
                <a:uFillTx/>
                <a:latin typeface="Calibri" panose="020F0502020204030204" pitchFamily="34" charset="0"/>
                <a:ea typeface="+mn-ea"/>
                <a:cs typeface="Arial" panose="020B0604020202020204" pitchFamily="34" charset="0"/>
              </a:rPr>
              <a:t>Роскомнадзора</a:t>
            </a: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 в течение 10 дней с даты получения запроса </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(ранее в течение 30 дней). Срок может быть продлен не более чем на 5 дней при наличии оснований и направления субъекту или представителю уведомления о продлении срока (п. 12 Федерального закона от 14.07.2022 N 266-ФЗ).</a:t>
            </a:r>
          </a:p>
          <a:p>
            <a:pPr marL="0" marR="0" lvl="0" indent="0" algn="just" defTabSz="914400" rtl="0" eaLnBrk="1" fontAlgn="auto" latinLnBrk="0" hangingPunct="1">
              <a:lnSpc>
                <a:spcPct val="100000"/>
              </a:lnSpc>
              <a:spcBef>
                <a:spcPts val="0"/>
              </a:spcBef>
              <a:spcAft>
                <a:spcPts val="0"/>
              </a:spcAft>
              <a:buClrTx/>
              <a:buSzPct val="70000"/>
              <a:buFont typeface="Arial" panose="020B0604020202020204" pitchFamily="34" charset="0"/>
              <a:buNone/>
              <a:tabLst/>
              <a:defRPr/>
            </a:pPr>
            <a:endPar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Pct val="70000"/>
              <a:buFont typeface="Arial" panose="020B0604020202020204" pitchFamily="34" charset="0"/>
              <a:buNone/>
              <a:tabLst/>
              <a:defRPr/>
            </a:pP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С 01.09.2022 субъект может обратиться к оператору с требованием о прекращении обработки персональных данных, а оператор обязан в срок, не превышающий 10 рабочих дней с даты получения требования, прекратить их обработку </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или обеспечить прекращение такой обработки, срок может быть продлен не более чем на 5 рабочих дней в случае наличия основания и направления субъекту мотивированного уведомления с указанием причин продления срока (п. 12 Федерального закона от 14.07.2022 N 266-ФЗ).</a:t>
            </a:r>
          </a:p>
        </p:txBody>
      </p:sp>
    </p:spTree>
    <p:extLst>
      <p:ext uri="{BB962C8B-B14F-4D97-AF65-F5344CB8AC3E}">
        <p14:creationId xmlns:p14="http://schemas.microsoft.com/office/powerpoint/2010/main" val="34989636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p:cNvSpPr txBox="1">
            <a:spLocks noChangeArrowheads="1"/>
          </p:cNvSpPr>
          <p:nvPr/>
        </p:nvSpPr>
        <p:spPr bwMode="auto">
          <a:xfrm>
            <a:off x="1857375" y="1630365"/>
            <a:ext cx="6000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1" i="0" u="none" strike="noStrike" kern="1200" cap="none" spc="0" normalizeH="0" baseline="0" noProof="0" dirty="0">
              <a:ln>
                <a:noFill/>
              </a:ln>
              <a:solidFill>
                <a:srgbClr val="9FD666"/>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27651" name="Номер слайда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fld id="{2B02B408-D70C-489C-9575-AA467BFB30F5}" type="slidenum">
              <a:rPr kumimoji="0" lang="ru-RU" altLang="ru-RU" sz="12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t>36</a:t>
            </a:fld>
            <a:endParaRPr kumimoji="0" lang="ru-RU" altLang="ru-RU" sz="120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27652" name="Shape 131"/>
          <p:cNvSpPr txBox="1">
            <a:spLocks/>
          </p:cNvSpPr>
          <p:nvPr/>
        </p:nvSpPr>
        <p:spPr bwMode="auto">
          <a:xfrm>
            <a:off x="2144713" y="2036765"/>
            <a:ext cx="57848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ru-RU" altLang="ru-RU"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0" name="Прямоугольник 9"/>
          <p:cNvSpPr/>
          <p:nvPr/>
        </p:nvSpPr>
        <p:spPr>
          <a:xfrm>
            <a:off x="1208088" y="2349500"/>
            <a:ext cx="6985000" cy="1174750"/>
          </a:xfrm>
          <a:prstGeom prst="rect">
            <a:avLst/>
          </a:prstGeom>
        </p:spPr>
        <p:txBody>
          <a:bodyPr lIns="35662" tIns="17831" rIns="35662" bIns="17831">
            <a:spAutoFit/>
          </a:bodyPr>
          <a:lstStyle/>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2000" b="0" i="0" u="none" strike="noStrike" kern="0" cap="none" spc="0" normalizeH="0" baseline="0" noProof="0" dirty="0">
              <a:ln>
                <a:noFill/>
              </a:ln>
              <a:solidFill>
                <a:srgbClr val="000000"/>
              </a:solidFill>
              <a:effectLst/>
              <a:uLnTx/>
              <a:uFillTx/>
              <a:latin typeface="Calibri"/>
              <a:ea typeface="+mn-ea"/>
              <a:cs typeface="Times New Roman" pitchFamily="18"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p:txBody>
      </p:sp>
      <p:sp>
        <p:nvSpPr>
          <p:cNvPr id="27654" name="Прямоугольник 1"/>
          <p:cNvSpPr>
            <a:spLocks noChangeArrowheads="1"/>
          </p:cNvSpPr>
          <p:nvPr/>
        </p:nvSpPr>
        <p:spPr bwMode="auto">
          <a:xfrm>
            <a:off x="484632" y="332570"/>
            <a:ext cx="8988552" cy="5755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just" defTabSz="914400" rtl="0" eaLnBrk="1" fontAlgn="auto" latinLnBrk="0" hangingPunct="1">
              <a:lnSpc>
                <a:spcPct val="100000"/>
              </a:lnSpc>
              <a:spcBef>
                <a:spcPts val="0"/>
              </a:spcBef>
              <a:spcAft>
                <a:spcPts val="0"/>
              </a:spcAft>
              <a:buClr>
                <a:srgbClr val="A44AA6"/>
              </a:buClr>
              <a:buSzPct val="70000"/>
              <a:buFont typeface="Arial" panose="020B0604020202020204" pitchFamily="34" charset="0"/>
              <a:buNone/>
              <a:tabLst/>
              <a:defRPr/>
            </a:pP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Необходимо проводить оценку вреда</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который может быть причинен субъектам в случае нарушения Закона о персональных данных, </a:t>
            </a: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в соответствии с требованиями</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установленными </a:t>
            </a:r>
            <a:r>
              <a:rPr kumimoji="0" lang="ru-RU" altLang="ru-RU" sz="16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Arial" panose="020B0604020202020204" pitchFamily="34" charset="0"/>
              </a:rPr>
              <a:t>Роскомнадзором</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(п. 10 Федерального закона от 14.07.2022 N 266-ФЗ).</a:t>
            </a:r>
          </a:p>
          <a:p>
            <a:pPr marL="0" marR="0" lvl="0" indent="0" algn="just" defTabSz="914400" rtl="0" eaLnBrk="1" fontAlgn="auto" latinLnBrk="0" hangingPunct="1">
              <a:lnSpc>
                <a:spcPct val="100000"/>
              </a:lnSpc>
              <a:spcBef>
                <a:spcPts val="0"/>
              </a:spcBef>
              <a:spcAft>
                <a:spcPts val="0"/>
              </a:spcAft>
              <a:buClr>
                <a:srgbClr val="A44AA6"/>
              </a:buClr>
              <a:buSzPct val="70000"/>
              <a:buFont typeface="Arial" panose="020B0604020202020204" pitchFamily="34" charset="0"/>
              <a:buNone/>
              <a:tabLst/>
              <a:defRPr/>
            </a:pPr>
            <a:endPar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
                <a:srgbClr val="A44AA6"/>
              </a:buClr>
              <a:buSzPct val="70000"/>
              <a:buFont typeface="Arial" panose="020B0604020202020204" pitchFamily="34" charset="0"/>
              <a:buNone/>
              <a:tabLst/>
              <a:defRPr/>
            </a:pPr>
            <a:endPar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
                <a:srgbClr val="A44AA6"/>
              </a:buClr>
              <a:buSzPct val="70000"/>
              <a:buFont typeface="Arial" panose="020B0604020202020204" pitchFamily="34" charset="0"/>
              <a:buNone/>
              <a:tabLst/>
              <a:defRPr/>
            </a:pP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С 01.09.2022 установлена обязанность оператора в случае установления факта неправомерной или случайной передачи персональных данных </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(предоставления, распространения, доступа) </a:t>
            </a: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уведомить Роскомнадзор </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(п. 13 Федерального закона от 14.07.2022 N 266-ФЗ):</a:t>
            </a:r>
          </a:p>
          <a:p>
            <a:pPr marL="631825" marR="0" lvl="0" indent="-285750" algn="just" defTabSz="914400" rtl="0" eaLnBrk="1" fontAlgn="auto" latinLnBrk="0" hangingPunct="1">
              <a:lnSpc>
                <a:spcPct val="100000"/>
              </a:lnSpc>
              <a:spcBef>
                <a:spcPts val="0"/>
              </a:spcBef>
              <a:spcAft>
                <a:spcPts val="0"/>
              </a:spcAft>
              <a:buClrTx/>
              <a:buSzPct val="70000"/>
              <a:buFont typeface="Courier New" panose="02070309020205020404" pitchFamily="49" charset="0"/>
              <a:buChar char="o"/>
              <a:tabLst/>
              <a:defRPr/>
            </a:pP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в течение 24 часов о произошедшем инциденте, о предполагаемых причинах и предполагаемом вреде, нанесенном правам субъектов, о принятых мерах по устранению последствий инцидента, а также предоставить сведения о лице, уполномоченном оператором на взаимодействие с уполномоченным органом по вопросам, связанным с инцидентом</a:t>
            </a:r>
          </a:p>
          <a:p>
            <a:pPr marL="631825" marR="0" lvl="0" indent="-285750" algn="just" defTabSz="914400" rtl="0" eaLnBrk="1" fontAlgn="auto" latinLnBrk="0" hangingPunct="1">
              <a:lnSpc>
                <a:spcPct val="100000"/>
              </a:lnSpc>
              <a:spcBef>
                <a:spcPts val="0"/>
              </a:spcBef>
              <a:spcAft>
                <a:spcPts val="0"/>
              </a:spcAft>
              <a:buClrTx/>
              <a:buSzPct val="70000"/>
              <a:buFont typeface="Courier New" panose="02070309020205020404" pitchFamily="49" charset="0"/>
              <a:buChar char="o"/>
              <a:tabLst/>
              <a:defRPr/>
            </a:pP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в течение 72 часов о результатах внутреннего расследования выявленного инцидента, а также предоставить сведения о лицах, действия которых стали причиной выявленного инцидента (при наличии)</a:t>
            </a:r>
          </a:p>
          <a:p>
            <a:pPr marL="0" marR="0" lvl="0" indent="0" algn="just" defTabSz="914400" rtl="0" eaLnBrk="1" fontAlgn="auto" latinLnBrk="0" hangingPunct="1">
              <a:lnSpc>
                <a:spcPct val="100000"/>
              </a:lnSpc>
              <a:spcBef>
                <a:spcPts val="0"/>
              </a:spcBef>
              <a:spcAft>
                <a:spcPts val="0"/>
              </a:spcAft>
              <a:buClrTx/>
              <a:buSzPct val="70000"/>
              <a:buFont typeface="Arial" panose="020B0604020202020204" pitchFamily="34" charset="0"/>
              <a:buNone/>
              <a:tabLst/>
              <a:defRPr/>
            </a:pPr>
            <a:endPar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Pct val="70000"/>
              <a:buFont typeface="Arial" panose="020B0604020202020204" pitchFamily="34" charset="0"/>
              <a:buNone/>
              <a:tabLst/>
              <a:defRPr/>
            </a:pPr>
            <a:endPar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Pct val="70000"/>
              <a:buFont typeface="Arial" panose="020B0604020202020204" pitchFamily="34" charset="0"/>
              <a:buNone/>
              <a:tabLst/>
              <a:defRPr/>
            </a:pP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Если оператор прекращает обрабатывать персональные данные</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он уведомляет об этом Роскомнадзор в течение 10 дней с даты прекращения обработки, а Роскомнадзор в течение 30 дней с даты поступления от оператора такого уведомления исключает сведения о нем из реестра операторов (п. 14 Федерального закона от 14.07.2022 N 266-ФЗ).</a:t>
            </a:r>
          </a:p>
          <a:p>
            <a:pPr marL="631825" marR="0" lvl="0" indent="-285750" algn="just" defTabSz="914400" rtl="0" eaLnBrk="1" fontAlgn="auto" latinLnBrk="0" hangingPunct="1">
              <a:lnSpc>
                <a:spcPct val="100000"/>
              </a:lnSpc>
              <a:spcBef>
                <a:spcPts val="0"/>
              </a:spcBef>
              <a:spcAft>
                <a:spcPts val="0"/>
              </a:spcAft>
              <a:buClrTx/>
              <a:buSzPct val="70000"/>
              <a:buFont typeface="Courier New" panose="02070309020205020404" pitchFamily="49" charset="0"/>
              <a:buChar char="o"/>
              <a:tabLst/>
              <a:defRPr/>
            </a:pPr>
            <a:endPar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40331854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p:cNvSpPr txBox="1">
            <a:spLocks noChangeArrowheads="1"/>
          </p:cNvSpPr>
          <p:nvPr/>
        </p:nvSpPr>
        <p:spPr bwMode="auto">
          <a:xfrm>
            <a:off x="1857375" y="1630365"/>
            <a:ext cx="6000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1" i="0" u="none" strike="noStrike" kern="1200" cap="none" spc="0" normalizeH="0" baseline="0" noProof="0" dirty="0">
              <a:ln>
                <a:noFill/>
              </a:ln>
              <a:solidFill>
                <a:srgbClr val="9FD666"/>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27652" name="Shape 131"/>
          <p:cNvSpPr txBox="1">
            <a:spLocks/>
          </p:cNvSpPr>
          <p:nvPr/>
        </p:nvSpPr>
        <p:spPr bwMode="auto">
          <a:xfrm>
            <a:off x="2144713" y="2036765"/>
            <a:ext cx="57848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ru-RU" altLang="ru-RU"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0" name="Прямоугольник 9"/>
          <p:cNvSpPr/>
          <p:nvPr/>
        </p:nvSpPr>
        <p:spPr>
          <a:xfrm>
            <a:off x="1208088" y="2349500"/>
            <a:ext cx="6985000" cy="1174750"/>
          </a:xfrm>
          <a:prstGeom prst="rect">
            <a:avLst/>
          </a:prstGeom>
        </p:spPr>
        <p:txBody>
          <a:bodyPr lIns="35662" tIns="17831" rIns="35662" bIns="17831">
            <a:spAutoFit/>
          </a:bodyPr>
          <a:lstStyle/>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2000" b="0" i="0" u="none" strike="noStrike" kern="0" cap="none" spc="0" normalizeH="0" baseline="0" noProof="0" dirty="0">
              <a:ln>
                <a:noFill/>
              </a:ln>
              <a:solidFill>
                <a:srgbClr val="000000"/>
              </a:solidFill>
              <a:effectLst/>
              <a:uLnTx/>
              <a:uFillTx/>
              <a:latin typeface="Calibri"/>
              <a:ea typeface="+mn-ea"/>
              <a:cs typeface="Times New Roman" pitchFamily="18"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p:txBody>
      </p:sp>
      <p:sp>
        <p:nvSpPr>
          <p:cNvPr id="27654" name="Прямоугольник 1"/>
          <p:cNvSpPr>
            <a:spLocks noChangeArrowheads="1"/>
          </p:cNvSpPr>
          <p:nvPr/>
        </p:nvSpPr>
        <p:spPr bwMode="auto">
          <a:xfrm>
            <a:off x="566928" y="476590"/>
            <a:ext cx="9098280" cy="6617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С 01.03.2023 до начала осуществления трансграничной передачи персональных данных обязательно уведомлять Роскомнадзор о намерении осуществлять трансграничную передачу</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(п. 7 ст. 1, Федерального закона от 14.07.2022 N 266-ФЗ)</a:t>
            </a: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 </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Уведомление направляется отдельно </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от уведомления о намерении осуществлять обработку персональных данных, предусмотренного статьей 22 Закона о персональных данных. Если уже осуществляли такую передачу до 01.03.2023 и передача данных продолжается после этой даты, также обязательно уведомление до 01.03.2023 (п. 7 ст. 1, Федерального закона от 14.07.2022 N 266-ФЗ). </a:t>
            </a: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Порядок направления уведомления определит Правительство</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Times New Roman" panose="02020603050405020304" pitchFamily="18" charset="0"/>
                <a:cs typeface="Arial" panose="020B0604020202020204" pitchFamily="34" charset="0"/>
              </a:rPr>
              <a:t>Чтобы в дальнейшем не приостанавливать свою деятельность, уведомить лучше уже сейчас, один раз для каждой страны, в которую будут передаваться данные, а не о каждой транзакции. Для удобства на сайте </a:t>
            </a:r>
            <a:r>
              <a:rPr kumimoji="0" lang="ru-RU" sz="1600" b="0" i="0" u="none" strike="noStrike" kern="1200" cap="none" spc="0" normalizeH="0" baseline="0" noProof="0" dirty="0" err="1">
                <a:ln>
                  <a:noFill/>
                </a:ln>
                <a:solidFill>
                  <a:schemeClr val="tx1"/>
                </a:solidFill>
                <a:effectLst/>
                <a:uLnTx/>
                <a:uFillTx/>
                <a:latin typeface="Calibri" panose="020F0502020204030204" pitchFamily="34" charset="0"/>
                <a:ea typeface="Times New Roman" panose="02020603050405020304" pitchFamily="18" charset="0"/>
                <a:cs typeface="Arial" panose="020B0604020202020204" pitchFamily="34" charset="0"/>
              </a:rPr>
              <a:t>Роскомнадзора</a:t>
            </a: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Times New Roman" panose="02020603050405020304" pitchFamily="18" charset="0"/>
                <a:cs typeface="Arial" panose="020B0604020202020204" pitchFamily="34" charset="0"/>
              </a:rPr>
              <a:t> доступны специальные электронные формы подачи уведомлений (Информация </a:t>
            </a:r>
            <a:r>
              <a:rPr kumimoji="0" lang="ru-RU" sz="1600" b="0" i="0" u="none" strike="noStrike" kern="1200" cap="none" spc="0" normalizeH="0" baseline="0" noProof="0" dirty="0" err="1">
                <a:ln>
                  <a:noFill/>
                </a:ln>
                <a:solidFill>
                  <a:schemeClr val="tx1"/>
                </a:solidFill>
                <a:effectLst/>
                <a:uLnTx/>
                <a:uFillTx/>
                <a:latin typeface="Calibri" panose="020F0502020204030204" pitchFamily="34" charset="0"/>
                <a:ea typeface="Times New Roman" panose="02020603050405020304" pitchFamily="18" charset="0"/>
                <a:cs typeface="Arial" panose="020B0604020202020204" pitchFamily="34" charset="0"/>
              </a:rPr>
              <a:t>Роскомнадзора</a:t>
            </a: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Times New Roman" panose="02020603050405020304" pitchFamily="18" charset="0"/>
                <a:cs typeface="Arial" panose="020B0604020202020204" pitchFamily="34" charset="0"/>
              </a:rPr>
              <a:t>: </a:t>
            </a:r>
            <a:r>
              <a:rPr kumimoji="0" lang="en-US" sz="1600" b="0" i="0" u="none" strike="noStrike" kern="1200" cap="none" spc="0" normalizeH="0" baseline="0" noProof="0" dirty="0">
                <a:ln>
                  <a:noFill/>
                </a:ln>
                <a:solidFill>
                  <a:schemeClr val="tx1"/>
                </a:solidFill>
                <a:effectLst/>
                <a:uLnTx/>
                <a:uFillTx/>
                <a:latin typeface="Calibri" panose="020F0502020204030204" pitchFamily="34" charset="0"/>
                <a:ea typeface="Times New Roman" panose="02020603050405020304" pitchFamily="18" charset="0"/>
                <a:cs typeface="Arial" panose="020B0604020202020204" pitchFamily="34" charset="0"/>
                <a:hlinkClick r:id="rId2">
                  <a:extLst>
                    <a:ext uri="{A12FA001-AC4F-418D-AE19-62706E023703}">
                      <ahyp:hlinkClr xmlns:ahyp="http://schemas.microsoft.com/office/drawing/2018/hyperlinkcolor" val="tx"/>
                    </a:ext>
                  </a:extLst>
                </a:hlinkClick>
              </a:rPr>
              <a:t>https://rkn.gov.ru/news/rsoc/news74484.htm</a:t>
            </a: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Times New Roman" panose="02020603050405020304" pitchFamily="18" charset="0"/>
                <a:cs typeface="Arial" panose="020B0604020202020204" pitchFamily="34" charset="0"/>
              </a:rPr>
              <a:t>) </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800" b="0" i="0" u="none" strike="noStrike" kern="1200" cap="none" spc="0" normalizeH="0" baseline="0" noProof="0" dirty="0">
              <a:ln>
                <a:noFill/>
              </a:ln>
              <a:solidFill>
                <a:schemeClr val="tx1"/>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schemeClr val="tx1"/>
                </a:solidFill>
                <a:effectLst/>
                <a:uLnTx/>
                <a:uFillTx/>
                <a:latin typeface="Calibri" panose="020F0502020204030204" pitchFamily="34" charset="0"/>
                <a:ea typeface="Times New Roman" panose="02020603050405020304" pitchFamily="18" charset="0"/>
                <a:cs typeface="Arial" panose="020B0604020202020204" pitchFamily="34" charset="0"/>
              </a:rPr>
              <a:t>Д</a:t>
            </a:r>
            <a:r>
              <a:rPr kumimoji="0" lang="ru-RU" sz="1600" b="1"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о подачи уведомления о трансграничной передаче данных</a:t>
            </a:r>
            <a:r>
              <a:rPr kumimoji="0" lang="ru-RU" sz="1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 необходимо будет получить от </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органов власти иностранного государства, иностранных физлиц, иностранных </a:t>
            </a:r>
            <a:r>
              <a:rPr kumimoji="0" lang="ru-RU" sz="16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mn-cs"/>
              </a:rPr>
              <a:t>юрлиц</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 которым планируется передача данных, сведения, указанные в законе о персональных данных. Полученные сведения об иностранном лице необходимо передать в Роскомнадзор по его запросу в течение 10 рабочих дней с даты получения такого запроса.</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Трансграничная передача персональных данных может быть запрещена или ограничена </a:t>
            </a:r>
            <a:r>
              <a:rPr kumimoji="0" lang="ru-RU" sz="1600" b="1"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Роскомназдором</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 Порядок принятия такого решения и порядок информирования операторов определит Правительство РФ.</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Решение об ограничении принимается в течение 10 рабочих дней с даты поступления уведомления. В случае решения об ограничении или запрете трансграничной передачи данных, оператор обязан обеспечить уничтожение данных всеми иностранными лицами, которым передали данные.</a:t>
            </a:r>
          </a:p>
        </p:txBody>
      </p:sp>
    </p:spTree>
    <p:extLst>
      <p:ext uri="{BB962C8B-B14F-4D97-AF65-F5344CB8AC3E}">
        <p14:creationId xmlns:p14="http://schemas.microsoft.com/office/powerpoint/2010/main" val="38752905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p:cNvSpPr txBox="1">
            <a:spLocks noChangeArrowheads="1"/>
          </p:cNvSpPr>
          <p:nvPr/>
        </p:nvSpPr>
        <p:spPr bwMode="auto">
          <a:xfrm>
            <a:off x="1857375" y="1630365"/>
            <a:ext cx="6000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1" i="0" u="none" strike="noStrike" kern="1200" cap="none" spc="0" normalizeH="0" baseline="0" noProof="0" dirty="0">
              <a:ln>
                <a:noFill/>
              </a:ln>
              <a:solidFill>
                <a:srgbClr val="9FD666"/>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27652" name="Shape 131"/>
          <p:cNvSpPr txBox="1">
            <a:spLocks/>
          </p:cNvSpPr>
          <p:nvPr/>
        </p:nvSpPr>
        <p:spPr bwMode="auto">
          <a:xfrm>
            <a:off x="2144713" y="2036765"/>
            <a:ext cx="57848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ru-RU" altLang="ru-RU"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0" name="Прямоугольник 9"/>
          <p:cNvSpPr/>
          <p:nvPr/>
        </p:nvSpPr>
        <p:spPr>
          <a:xfrm>
            <a:off x="1208088" y="2349500"/>
            <a:ext cx="6985000" cy="1174750"/>
          </a:xfrm>
          <a:prstGeom prst="rect">
            <a:avLst/>
          </a:prstGeom>
        </p:spPr>
        <p:txBody>
          <a:bodyPr lIns="35662" tIns="17831" rIns="35662" bIns="17831">
            <a:spAutoFit/>
          </a:bodyPr>
          <a:lstStyle/>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2000" b="0" i="0" u="none" strike="noStrike" kern="0" cap="none" spc="0" normalizeH="0" baseline="0" noProof="0" dirty="0">
              <a:ln>
                <a:noFill/>
              </a:ln>
              <a:solidFill>
                <a:srgbClr val="000000"/>
              </a:solidFill>
              <a:effectLst/>
              <a:uLnTx/>
              <a:uFillTx/>
              <a:latin typeface="Calibri"/>
              <a:ea typeface="+mn-ea"/>
              <a:cs typeface="Times New Roman" pitchFamily="18"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p:txBody>
      </p:sp>
      <p:sp>
        <p:nvSpPr>
          <p:cNvPr id="27654" name="Прямоугольник 1"/>
          <p:cNvSpPr>
            <a:spLocks noChangeArrowheads="1"/>
          </p:cNvSpPr>
          <p:nvPr/>
        </p:nvSpPr>
        <p:spPr bwMode="auto">
          <a:xfrm>
            <a:off x="522131" y="311999"/>
            <a:ext cx="8671238" cy="674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После направления уведомления и до принятия уполномоченным органом решения оператор:</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вправе осуществлять трансграничную передачу персональных данных на территории указанных в таком уведомлении иностранных государств, являющихся сторонами Конвенции Совета Европы о защите физических лиц при автоматизированной обработке персональных данных или включенных в перечень иностранных государств, обеспечивающих адекватную защиту прав субъектов персональных данных;</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не вправе осуществлять трансграничную передачу персональных данных, не являющихся сторонами Конвенции Совета Европы о защите физических лиц при автоматизированной обработке персональных данных и не включенных в специальный перечень, если такая передача не необходима для защиты жизни, здоровья, иных жизненно важных интересов субъекта персональных данных или других лиц.</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С 01.03.2023 можно будет работать с биометрическими персональными данными, которые физлица разместили в единой системе, чтобы контролировать проход на территорию</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(Постановление Правительства РФ от 15.06.2022 N 1067)</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Исключение — субъекты критической информационной инфраструктуры, организации топливно-энергетического комплекса и другие.</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Срок использования данных, размещенных в установленном порядке в единой биометрической системе, - не более 3 лет со дня размещения.</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Постановление действует до 1 марта 2029 г. (п. 2 Постановления).</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a:p>
            <a:pPr marL="0" marR="0" lvl="0" indent="1588" algn="just" defTabSz="914400" rtl="0" eaLnBrk="1" fontAlgn="auto" latinLnBrk="0" hangingPunct="1">
              <a:lnSpc>
                <a:spcPct val="100000"/>
              </a:lnSpc>
              <a:spcBef>
                <a:spcPts val="0"/>
              </a:spcBef>
              <a:spcAft>
                <a:spcPts val="0"/>
              </a:spcAft>
              <a:buClr>
                <a:srgbClr val="A44AA6"/>
              </a:buClr>
              <a:buSzPct val="70000"/>
              <a:buFont typeface="Arial" panose="020B0604020202020204" pitchFamily="34" charset="0"/>
              <a:buNone/>
              <a:tabLst/>
              <a:defRPr/>
            </a:pP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В </a:t>
            </a:r>
            <a:r>
              <a:rPr kumimoji="0" lang="ru-RU" altLang="ru-RU" sz="1600" b="1" i="0" u="none" strike="noStrike" kern="1200" cap="none" spc="0" normalizeH="0" baseline="0" noProof="0" dirty="0" err="1">
                <a:ln>
                  <a:noFill/>
                </a:ln>
                <a:solidFill>
                  <a:prstClr val="black"/>
                </a:solidFill>
                <a:effectLst/>
                <a:uLnTx/>
                <a:uFillTx/>
                <a:latin typeface="Calibri" panose="020F0502020204030204" pitchFamily="34" charset="0"/>
                <a:ea typeface="+mn-ea"/>
                <a:cs typeface="Arial" panose="020B0604020202020204" pitchFamily="34" charset="0"/>
              </a:rPr>
              <a:t>Минцифры</a:t>
            </a: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предложили создать единый реестр согласий на обработку персональных данных  и дать гражданам возможность отзывать их через </a:t>
            </a:r>
            <a:r>
              <a:rPr kumimoji="0" lang="ru-RU" altLang="ru-RU" sz="1600" b="1" i="0" u="none" strike="noStrike" kern="1200" cap="none" spc="0" normalizeH="0" baseline="0" noProof="0" dirty="0" err="1">
                <a:ln>
                  <a:noFill/>
                </a:ln>
                <a:solidFill>
                  <a:prstClr val="black"/>
                </a:solidFill>
                <a:effectLst/>
                <a:uLnTx/>
                <a:uFillTx/>
                <a:latin typeface="Calibri" panose="020F0502020204030204" pitchFamily="34" charset="0"/>
                <a:ea typeface="+mn-ea"/>
                <a:cs typeface="Arial" panose="020B0604020202020204" pitchFamily="34" charset="0"/>
              </a:rPr>
              <a:t>Госуслуги</a:t>
            </a: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a:t>
            </a:r>
          </a:p>
          <a:p>
            <a:pPr marL="0" marR="0" lvl="0" indent="1588" algn="just" defTabSz="914400" rtl="0" eaLnBrk="1" fontAlgn="auto" latinLnBrk="0" hangingPunct="1">
              <a:lnSpc>
                <a:spcPct val="100000"/>
              </a:lnSpc>
              <a:spcBef>
                <a:spcPts val="0"/>
              </a:spcBef>
              <a:spcAft>
                <a:spcPts val="0"/>
              </a:spcAft>
              <a:buClr>
                <a:srgbClr val="A44AA6"/>
              </a:buClr>
              <a:buSzPct val="70000"/>
              <a:buFont typeface="Arial" panose="020B0604020202020204" pitchFamily="34" charset="0"/>
              <a:buNone/>
              <a:tabLst/>
              <a:defRPr/>
            </a:pP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Пользователи смогут видеть все согласия на обработку - кому и когда они были представлены; видеть состав персональных данных, которые хранятся в этих</a:t>
            </a:r>
          </a:p>
          <a:p>
            <a:pPr marL="0" marR="0" lvl="0" indent="1588" algn="just" defTabSz="914400" rtl="0" eaLnBrk="1" fontAlgn="auto" latinLnBrk="0" hangingPunct="1">
              <a:lnSpc>
                <a:spcPct val="100000"/>
              </a:lnSpc>
              <a:spcBef>
                <a:spcPts val="0"/>
              </a:spcBef>
              <a:spcAft>
                <a:spcPts val="0"/>
              </a:spcAft>
              <a:buClr>
                <a:srgbClr val="A44AA6"/>
              </a:buClr>
              <a:buSzPct val="70000"/>
              <a:buFont typeface="Arial" panose="020B0604020202020204" pitchFamily="34" charset="0"/>
              <a:buNone/>
              <a:tabLst/>
              <a:defRPr/>
            </a:pP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организациях; отзывать согласия; контролировать удаление своих персональных данных.</a:t>
            </a:r>
          </a:p>
          <a:p>
            <a:pPr marL="0" marR="0" lvl="0" indent="1588" algn="just" defTabSz="914400" rtl="0" eaLnBrk="1" fontAlgn="auto" latinLnBrk="0" hangingPunct="1">
              <a:lnSpc>
                <a:spcPct val="100000"/>
              </a:lnSpc>
              <a:spcBef>
                <a:spcPts val="0"/>
              </a:spcBef>
              <a:spcAft>
                <a:spcPts val="0"/>
              </a:spcAft>
              <a:buClr>
                <a:srgbClr val="A44AA6"/>
              </a:buClr>
              <a:buSzPct val="70000"/>
              <a:buFont typeface="Arial" panose="020B0604020202020204" pitchFamily="34" charset="0"/>
              <a:buNone/>
              <a:tabLst/>
              <a:defRPr/>
            </a:pP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hlinkClick r:id="rId2">
                  <a:extLst>
                    <a:ext uri="{A12FA001-AC4F-418D-AE19-62706E023703}">
                      <ahyp:hlinkClr xmlns:ahyp="http://schemas.microsoft.com/office/drawing/2018/hyperlinkcolor" val="tx"/>
                    </a:ext>
                  </a:extLst>
                </a:hlinkClick>
              </a:rPr>
              <a:t>https://t.me/mintsifry/1429</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a:t>
            </a:r>
            <a:r>
              <a:rPr kumimoji="0" lang="en-US"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hlinkClick r:id="rId3">
                  <a:extLst>
                    <a:ext uri="{A12FA001-AC4F-418D-AE19-62706E023703}">
                      <ahyp:hlinkClr xmlns:ahyp="http://schemas.microsoft.com/office/drawing/2018/hyperlinkcolor" val="tx"/>
                    </a:ext>
                  </a:extLst>
                </a:hlinkClick>
              </a:rPr>
              <a:t>https://digital.gov.ru/ru/events/41906/</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a:t>
            </a:r>
          </a:p>
        </p:txBody>
      </p:sp>
    </p:spTree>
    <p:extLst>
      <p:ext uri="{BB962C8B-B14F-4D97-AF65-F5344CB8AC3E}">
        <p14:creationId xmlns:p14="http://schemas.microsoft.com/office/powerpoint/2010/main" val="42713816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Номер слайда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fld id="{2B02B408-D70C-489C-9575-AA467BFB30F5}" type="slidenum">
              <a:rPr kumimoji="0" lang="ru-RU" altLang="ru-RU" sz="12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t>39</a:t>
            </a:fld>
            <a:endParaRPr kumimoji="0" lang="ru-RU" altLang="ru-RU" sz="120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0" name="Прямоугольник 9"/>
          <p:cNvSpPr/>
          <p:nvPr/>
        </p:nvSpPr>
        <p:spPr>
          <a:xfrm>
            <a:off x="1208088" y="2349500"/>
            <a:ext cx="6985000" cy="1174750"/>
          </a:xfrm>
          <a:prstGeom prst="rect">
            <a:avLst/>
          </a:prstGeom>
        </p:spPr>
        <p:txBody>
          <a:bodyPr lIns="35662" tIns="17831" rIns="35662" bIns="17831">
            <a:spAutoFit/>
          </a:bodyPr>
          <a:lstStyle/>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2000" b="0" i="0" u="none" strike="noStrike" kern="0" cap="none" spc="0" normalizeH="0" baseline="0" noProof="0" dirty="0">
              <a:ln>
                <a:noFill/>
              </a:ln>
              <a:solidFill>
                <a:srgbClr val="000000"/>
              </a:solidFill>
              <a:effectLst/>
              <a:uLnTx/>
              <a:uFillTx/>
              <a:latin typeface="Calibri"/>
              <a:ea typeface="+mn-ea"/>
              <a:cs typeface="Times New Roman" pitchFamily="18"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p:txBody>
      </p:sp>
      <p:sp>
        <p:nvSpPr>
          <p:cNvPr id="27654" name="Прямоугольник 1"/>
          <p:cNvSpPr>
            <a:spLocks noChangeArrowheads="1"/>
          </p:cNvSpPr>
          <p:nvPr/>
        </p:nvSpPr>
        <p:spPr bwMode="auto">
          <a:xfrm>
            <a:off x="933450" y="476590"/>
            <a:ext cx="8268140"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kumimoji="0" lang="ru-RU" sz="1600" b="1" i="0" u="none" strike="noStrike" kern="0" cap="none" spc="0" normalizeH="0" baseline="0" noProof="0" dirty="0">
                <a:ln>
                  <a:noFill/>
                </a:ln>
                <a:solidFill>
                  <a:prstClr val="black"/>
                </a:solidFill>
                <a:effectLst/>
                <a:uLnTx/>
                <a:uFillTx/>
                <a:latin typeface="Calibri" panose="020F0502020204030204" pitchFamily="34" charset="0"/>
                <a:ea typeface="+mn-ea"/>
                <a:cs typeface="Arial"/>
                <a:sym typeface="Arial"/>
              </a:rPr>
              <a:t>Проверки </a:t>
            </a:r>
            <a:r>
              <a:rPr kumimoji="0" lang="ru-RU" sz="1600" b="1" i="0" u="none" strike="noStrike" kern="0" cap="none" spc="0" normalizeH="0" baseline="0" noProof="0" dirty="0" err="1">
                <a:ln>
                  <a:noFill/>
                </a:ln>
                <a:solidFill>
                  <a:prstClr val="black"/>
                </a:solidFill>
                <a:effectLst/>
                <a:uLnTx/>
                <a:uFillTx/>
                <a:latin typeface="Calibri" panose="020F0502020204030204" pitchFamily="34" charset="0"/>
                <a:ea typeface="+mn-ea"/>
                <a:cs typeface="Arial"/>
                <a:sym typeface="Arial"/>
              </a:rPr>
              <a:t>Роскомнадзора</a:t>
            </a:r>
            <a:endParaRPr kumimoji="0" lang="ru-RU" sz="1600" b="1" i="0" u="none" strike="noStrike" kern="0" cap="none" spc="0" normalizeH="0" baseline="0" noProof="0" dirty="0">
              <a:ln>
                <a:noFill/>
              </a:ln>
              <a:solidFill>
                <a:prstClr val="black"/>
              </a:solidFill>
              <a:effectLst/>
              <a:uLnTx/>
              <a:uFillTx/>
              <a:latin typeface="Calibri" panose="020F0502020204030204" pitchFamily="34"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План проверок: </a:t>
            </a:r>
            <a:r>
              <a:rPr kumimoji="0" lang="ru-RU" sz="1600" b="0" i="0" u="sng"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https://rkn.gov.ru/plan-and-reports/</a:t>
            </a: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Постановление Правительства РФ от 29.06.2021 N 1046 «О федеральном государственном контроле (надзоре) за обработкой персональных данных»</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С 01.03.2022 - Приказ </a:t>
            </a:r>
            <a:r>
              <a:rPr kumimoji="0" lang="ru-RU" altLang="ru-RU" sz="1600" b="1" i="0" u="none" strike="noStrike" kern="1200" cap="none" spc="0" normalizeH="0" baseline="0" noProof="0" dirty="0" err="1">
                <a:ln>
                  <a:noFill/>
                </a:ln>
                <a:solidFill>
                  <a:prstClr val="black"/>
                </a:solidFill>
                <a:effectLst/>
                <a:uLnTx/>
                <a:uFillTx/>
                <a:latin typeface="Calibri" panose="020F0502020204030204" pitchFamily="34" charset="0"/>
                <a:ea typeface="+mn-ea"/>
                <a:cs typeface="Arial" panose="020B0604020202020204" pitchFamily="34" charset="0"/>
              </a:rPr>
              <a:t>Роскомнадзора</a:t>
            </a: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от 24.12.2021 N 253 «Об утверждении формы проверочного листа</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(списка контрольных вопросов, ответы на которые свидетельствуют о соблюдении или несоблюдении контролируемым лицом обязательных требований)…». Проверочные листы применяют при осуществлении планового контрольного (надзорного) мероприятия - выездной проверки (п. 10 Требований, утв. Постановлением Правительства РФ от 27.10.2021 N 1844).</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altLang="ru-RU"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С 25.01.2022 действует Перечень индикаторов риска нарушения обязательных требований </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при осуществлении федерального государственного контроля (надзора) за обработкой персональных данных (Приказ </a:t>
            </a:r>
            <a:r>
              <a:rPr kumimoji="0" lang="ru-RU" altLang="ru-RU" sz="16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Arial" panose="020B0604020202020204" pitchFamily="34" charset="0"/>
              </a:rPr>
              <a:t>Минцифры</a:t>
            </a:r>
            <a:r>
              <a:rPr kumimoji="0" lang="ru-RU" altLang="ru-RU"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России от 15.11.2021 N 1187).</a:t>
            </a:r>
          </a:p>
        </p:txBody>
      </p:sp>
    </p:spTree>
    <p:extLst>
      <p:ext uri="{BB962C8B-B14F-4D97-AF65-F5344CB8AC3E}">
        <p14:creationId xmlns:p14="http://schemas.microsoft.com/office/powerpoint/2010/main" val="1897501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52322" y="491559"/>
            <a:ext cx="9353678" cy="5334000"/>
          </a:xfrm>
        </p:spPr>
        <p:txBody>
          <a:bodyPr>
            <a:noAutofit/>
          </a:bodyPr>
          <a:lstStyle/>
          <a:p>
            <a:pPr marL="4233" indent="0">
              <a:spcBef>
                <a:spcPts val="0"/>
              </a:spcBef>
              <a:buNone/>
            </a:pPr>
            <a:r>
              <a:rPr lang="ru-RU" sz="1600" b="1" dirty="0">
                <a:cs typeface="Arial" panose="020B0604020202020204" pitchFamily="34" charset="0"/>
              </a:rPr>
              <a:t>Исчисление взносов </a:t>
            </a:r>
            <a:r>
              <a:rPr lang="ru-RU" sz="1600" dirty="0">
                <a:cs typeface="Arial" panose="020B0604020202020204" pitchFamily="34" charset="0"/>
              </a:rPr>
              <a:t>(Федеральный закон от 14.07.2022 N 239-ФЗ- изменения в налоговый кодекс):</a:t>
            </a:r>
          </a:p>
          <a:p>
            <a:pPr marL="289983" indent="-285750">
              <a:spcBef>
                <a:spcPts val="0"/>
              </a:spcBef>
            </a:pPr>
            <a:r>
              <a:rPr lang="ru-RU" sz="1600" dirty="0">
                <a:cs typeface="Arial" panose="020B0604020202020204" pitchFamily="34" charset="0"/>
              </a:rPr>
              <a:t>Предельная величина базы для исчисления взносов станет единой. На 2023 год это будет база 2022 года для пенсионных взносов, проиндексированная с учетом роста зарплаты. В дальнейшем базу будут индексировать ежегодно.</a:t>
            </a:r>
          </a:p>
          <a:p>
            <a:pPr marL="289983" indent="-285750">
              <a:spcBef>
                <a:spcPts val="0"/>
              </a:spcBef>
            </a:pPr>
            <a:r>
              <a:rPr lang="ru-RU" sz="1600" dirty="0">
                <a:cs typeface="Arial" panose="020B0604020202020204" pitchFamily="34" charset="0"/>
              </a:rPr>
              <a:t>Перечислять взносы будут единым платежом. Распределять его станет Казначейство.</a:t>
            </a:r>
          </a:p>
          <a:p>
            <a:pPr marL="289983" indent="-285750">
              <a:spcBef>
                <a:spcPts val="0"/>
              </a:spcBef>
            </a:pPr>
            <a:r>
              <a:rPr lang="ru-RU" sz="1600" dirty="0">
                <a:cs typeface="Arial" panose="020B0604020202020204" pitchFamily="34" charset="0"/>
              </a:rPr>
              <a:t>Из перечня освобожденных от взносов выплат исключают выплаты и иные вознаграждения по трудовым и гражданско-правовым договорам с временно пребывающими в РФ иностранцами и лицами без гражданства, которых не признают застрахованными.</a:t>
            </a:r>
          </a:p>
          <a:p>
            <a:pPr marL="289983" indent="-285750">
              <a:spcBef>
                <a:spcPts val="0"/>
              </a:spcBef>
            </a:pPr>
            <a:r>
              <a:rPr lang="ru-RU" sz="1600" dirty="0">
                <a:cs typeface="Arial" panose="020B0604020202020204" pitchFamily="34" charset="0"/>
              </a:rPr>
              <a:t>От пенсионных взносов больше не станут освобождать выплаты и иные вознаграждения обучающимся за деятельность в </a:t>
            </a:r>
            <a:r>
              <a:rPr lang="ru-RU" sz="1600" dirty="0" err="1">
                <a:cs typeface="Arial" panose="020B0604020202020204" pitchFamily="34" charset="0"/>
              </a:rPr>
              <a:t>студотрядах</a:t>
            </a:r>
            <a:r>
              <a:rPr lang="ru-RU" sz="1600" dirty="0">
                <a:cs typeface="Arial" panose="020B0604020202020204" pitchFamily="34" charset="0"/>
              </a:rPr>
              <a:t> по трудовым и гражданско-правовым договорам. Однако для них установят пониженные тарифы.</a:t>
            </a:r>
          </a:p>
          <a:p>
            <a:pPr marL="289983" indent="-285750">
              <a:spcBef>
                <a:spcPts val="0"/>
              </a:spcBef>
            </a:pPr>
            <a:r>
              <a:rPr lang="ru-RU" sz="1600" dirty="0">
                <a:cs typeface="Arial" panose="020B0604020202020204" pitchFamily="34" charset="0"/>
              </a:rPr>
              <a:t>Отменят  освобождение от взносов на страхование временной нетрудоспособности и в связи с материнством для выплат по гражданско-правовым договорам (ГПД). Скорее всего, это прекратит споры с проверяющими о переквалификации таких договоров в трудовые.</a:t>
            </a:r>
          </a:p>
          <a:p>
            <a:pPr marL="289983" indent="-285750">
              <a:spcBef>
                <a:spcPts val="0"/>
              </a:spcBef>
            </a:pPr>
            <a:endParaRPr lang="ru-RU" sz="1600" dirty="0">
              <a:cs typeface="Arial" panose="020B0604020202020204" pitchFamily="34" charset="0"/>
            </a:endParaRPr>
          </a:p>
          <a:p>
            <a:pPr marL="4233"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effectLst/>
                <a:uLnTx/>
                <a:uFillTx/>
                <a:latin typeface="Calibri"/>
                <a:cs typeface="Arial" panose="020B0604020202020204" pitchFamily="34" charset="0"/>
              </a:rPr>
              <a:t>Устанавливают единый тариф </a:t>
            </a:r>
            <a:r>
              <a:rPr kumimoji="0" lang="ru-RU" sz="1600" b="0" i="0" u="none" strike="noStrike" kern="1200" cap="none" spc="0" normalizeH="0" baseline="0" noProof="0" dirty="0">
                <a:ln>
                  <a:noFill/>
                </a:ln>
                <a:effectLst/>
                <a:uLnTx/>
                <a:uFillTx/>
                <a:latin typeface="Calibri"/>
                <a:cs typeface="Arial" panose="020B0604020202020204" pitchFamily="34" charset="0"/>
              </a:rPr>
              <a:t>(Федеральный закон от 14.07.2022 N 239-ФЗ):</a:t>
            </a:r>
          </a:p>
          <a:p>
            <a:pPr marL="4233"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effectLst/>
                <a:uLnTx/>
                <a:uFillTx/>
                <a:latin typeface="Calibri"/>
                <a:cs typeface="Arial" panose="020B0604020202020204" pitchFamily="34" charset="0"/>
              </a:rPr>
              <a:t>- 30% - в рамках единой предельной величины базы;</a:t>
            </a:r>
          </a:p>
          <a:p>
            <a:pPr marL="4233"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effectLst/>
                <a:uLnTx/>
                <a:uFillTx/>
                <a:latin typeface="Calibri"/>
                <a:cs typeface="Arial" panose="020B0604020202020204" pitchFamily="34" charset="0"/>
              </a:rPr>
              <a:t>- 15,1% - сверх нее.</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b="1" dirty="0">
                <a:cs typeface="Arial" panose="020B0604020202020204" pitchFamily="34" charset="0"/>
              </a:rPr>
              <a:t>Предельную базу по взносам с 2023 года предлагают считать иначе</a:t>
            </a:r>
          </a:p>
          <a:p>
            <a:pPr marL="4233" indent="0">
              <a:spcBef>
                <a:spcPts val="0"/>
              </a:spcBef>
              <a:buNone/>
            </a:pPr>
            <a:r>
              <a:rPr lang="ru-RU" sz="1600" dirty="0">
                <a:cs typeface="Arial" panose="020B0604020202020204" pitchFamily="34" charset="0"/>
              </a:rPr>
              <a:t>Проект Федерального закона N 201629-8: </a:t>
            </a:r>
            <a:r>
              <a:rPr lang="ru-RU" sz="1600" dirty="0">
                <a:solidFill>
                  <a:srgbClr val="0000FF"/>
                </a:solidFill>
                <a:cs typeface="Arial" panose="020B0604020202020204" pitchFamily="34" charset="0"/>
                <a:hlinkClick r:id="rId2">
                  <a:extLst>
                    <a:ext uri="{A12FA001-AC4F-418D-AE19-62706E023703}">
                      <ahyp:hlinkClr xmlns:ahyp="http://schemas.microsoft.com/office/drawing/2018/hyperlinkcolor" val="tx"/>
                    </a:ext>
                  </a:extLst>
                </a:hlinkClick>
              </a:rPr>
              <a:t>https://</a:t>
            </a:r>
            <a:r>
              <a:rPr lang="ru-RU" sz="1600" dirty="0">
                <a:cs typeface="Arial" panose="020B0604020202020204" pitchFamily="34" charset="0"/>
                <a:hlinkClick r:id="rId2">
                  <a:extLst>
                    <a:ext uri="{A12FA001-AC4F-418D-AE19-62706E023703}">
                      <ahyp:hlinkClr xmlns:ahyp="http://schemas.microsoft.com/office/drawing/2018/hyperlinkcolor" val="tx"/>
                    </a:ext>
                  </a:extLst>
                </a:hlinkClick>
              </a:rPr>
              <a:t>sozd.duma.gov.ru/bill/201629-8</a:t>
            </a:r>
            <a:r>
              <a:rPr lang="ru-RU" sz="1600" dirty="0">
                <a:cs typeface="Arial" panose="020B0604020202020204" pitchFamily="34" charset="0"/>
              </a:rPr>
              <a:t>  </a:t>
            </a:r>
          </a:p>
          <a:p>
            <a:pPr marL="4233" indent="0">
              <a:spcBef>
                <a:spcPts val="0"/>
              </a:spcBef>
              <a:buNone/>
            </a:pPr>
            <a:r>
              <a:rPr lang="ru-RU" sz="1600" dirty="0">
                <a:cs typeface="Arial" panose="020B0604020202020204" pitchFamily="34" charset="0"/>
              </a:rPr>
              <a:t>По проекту, который внесли в Госдуму, показатель хотят устанавливать с учетом средней зарплаты, увеличенной в 12 раз, и коэффициента 2,3 (п. 1 ст. 2 проекта). 1 января вступит в силу правило: на 2023 год этот показатель должен быть равен базе 2022 года для пенсионных взносов с учетом индексации по росту зарплаты, а затем ежегодно его индексировать.</a:t>
            </a:r>
          </a:p>
        </p:txBody>
      </p:sp>
    </p:spTree>
    <p:extLst>
      <p:ext uri="{BB962C8B-B14F-4D97-AF65-F5344CB8AC3E}">
        <p14:creationId xmlns:p14="http://schemas.microsoft.com/office/powerpoint/2010/main" val="12673396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p:cNvSpPr txBox="1">
            <a:spLocks noChangeArrowheads="1"/>
          </p:cNvSpPr>
          <p:nvPr/>
        </p:nvSpPr>
        <p:spPr bwMode="auto">
          <a:xfrm>
            <a:off x="1857375" y="1630365"/>
            <a:ext cx="6000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1" i="0" u="none" strike="noStrike" kern="1200" cap="none" spc="0" normalizeH="0" baseline="0" noProof="0" dirty="0">
              <a:ln>
                <a:noFill/>
              </a:ln>
              <a:solidFill>
                <a:srgbClr val="9FD666"/>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ru-RU" altLang="ru-RU" sz="14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27651" name="Номер слайда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fld id="{2B02B408-D70C-489C-9575-AA467BFB30F5}" type="slidenum">
              <a:rPr kumimoji="0" lang="ru-RU" altLang="ru-RU" sz="12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tabLst/>
                <a:defRPr/>
              </a:pPr>
              <a:t>40</a:t>
            </a:fld>
            <a:endParaRPr kumimoji="0" lang="ru-RU" altLang="ru-RU" sz="120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27652" name="Shape 131"/>
          <p:cNvSpPr txBox="1">
            <a:spLocks/>
          </p:cNvSpPr>
          <p:nvPr/>
        </p:nvSpPr>
        <p:spPr bwMode="auto">
          <a:xfrm>
            <a:off x="2144713" y="2036765"/>
            <a:ext cx="57848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ru-RU" altLang="ru-RU"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0" name="Прямоугольник 9"/>
          <p:cNvSpPr/>
          <p:nvPr/>
        </p:nvSpPr>
        <p:spPr>
          <a:xfrm>
            <a:off x="1208088" y="2349500"/>
            <a:ext cx="6985000" cy="1174750"/>
          </a:xfrm>
          <a:prstGeom prst="rect">
            <a:avLst/>
          </a:prstGeom>
        </p:spPr>
        <p:txBody>
          <a:bodyPr lIns="35662" tIns="17831" rIns="35662" bIns="17831">
            <a:spAutoFit/>
          </a:bodyPr>
          <a:lstStyle/>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2000" b="0" i="0" u="none" strike="noStrike" kern="0" cap="none" spc="0" normalizeH="0" baseline="0" noProof="0" dirty="0">
              <a:ln>
                <a:noFill/>
              </a:ln>
              <a:solidFill>
                <a:srgbClr val="000000"/>
              </a:solidFill>
              <a:effectLst/>
              <a:uLnTx/>
              <a:uFillTx/>
              <a:latin typeface="Calibri"/>
              <a:ea typeface="+mn-ea"/>
              <a:cs typeface="Times New Roman" pitchFamily="18"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a:p>
            <a:pPr marL="0" marR="0" lvl="0" indent="0" algn="l" defTabSz="178308" rtl="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a:ea typeface="+mn-ea"/>
              <a:cs typeface="Arial" charset="0"/>
              <a:sym typeface="Calibri"/>
            </a:endParaRPr>
          </a:p>
        </p:txBody>
      </p:sp>
      <p:sp>
        <p:nvSpPr>
          <p:cNvPr id="27654" name="Прямоугольник 1"/>
          <p:cNvSpPr>
            <a:spLocks noChangeArrowheads="1"/>
          </p:cNvSpPr>
          <p:nvPr/>
        </p:nvSpPr>
        <p:spPr bwMode="auto">
          <a:xfrm>
            <a:off x="933450" y="404581"/>
            <a:ext cx="826814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19280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19280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19280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19280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19280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92802"/>
                </a:solidFill>
                <a:latin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В 2022 году не проводятся некоторые контрольные (надзорные) мероприятия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1) Постановление Правительства РФ от 10.03.2022 N 336:</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плановые контрольные (надзорные) мероприятия при осуществлении контроля (надзора) за соблюдением законодательства о защите персональных данных не проводятся (п. 1 Постановления);</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внеплановые контрольные (надзорные) мероприятия могут проводиться только по определенным основаниям (которые соответствуют контролю (надзору) за соблюдением законодательства о защите персональных данных) - например, по поручению Президента РФ, по требованию прокурора в рамках надзора за исполнением законов, соблюдением прав и свобод человека и гражданина по поступившим в органы прокуратуры материалам и обращениям (пп. "б" п. 3 Постановления).</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2) Постановление Правительства РФ от 08.09.2021 N 1520:</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в отношении субъектов малого предпринимательства  (включенных в реестр СМСП) в 2022 г. плановые проверки не проводятся (кроме лиц с опасными производственными объектами, при наличии у субъекта административного постановления о нарушении)</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в ежегодные планы проведения плановых контрольных (надзорных) мероприятий на 2022 г. субъекты малого предпринимательства не включаются</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ru-RU"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8279812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1076" y="181957"/>
            <a:ext cx="9103848" cy="5016758"/>
          </a:xfrm>
          <a:prstGeom prst="rect">
            <a:avLst/>
          </a:prstGeom>
          <a:noFill/>
        </p:spPr>
        <p:txBody>
          <a:bodyPr wrap="square" rtlCol="0">
            <a:spAutoFit/>
          </a:bodyPr>
          <a:lstStyle/>
          <a:p>
            <a:r>
              <a:rPr lang="ru-RU" sz="1600" b="1" dirty="0"/>
              <a:t>Оформление  трудовых отношений </a:t>
            </a:r>
          </a:p>
          <a:p>
            <a:endParaRPr lang="ru-RU" sz="1600" b="1" dirty="0">
              <a:solidFill>
                <a:srgbClr val="C00000"/>
              </a:solidFill>
            </a:endParaRPr>
          </a:p>
          <a:p>
            <a:r>
              <a:rPr lang="ru-RU" sz="1600" b="1" dirty="0"/>
              <a:t>Утвердили график переноса выходных в 2023 году</a:t>
            </a:r>
          </a:p>
          <a:p>
            <a:r>
              <a:rPr lang="ru-RU" sz="1600" dirty="0"/>
              <a:t>(Постановление Правительства РФ от 29.08.2022 N 1505)</a:t>
            </a:r>
          </a:p>
          <a:p>
            <a:pPr marL="285750" indent="-285750">
              <a:buFont typeface="Arial" panose="020B0604020202020204" pitchFamily="34" charset="0"/>
              <a:buChar char="•"/>
            </a:pPr>
            <a:r>
              <a:rPr lang="ru-RU" sz="1600" dirty="0"/>
              <a:t>Выходные 1 и 8 января, которые совпали с праздниками, планируют перенести на 24 февраля и 8 мая. Так мы сможем отдохнуть по 4 дня подряд: с 23 по 26 февраля и с 6 по 9 мая.</a:t>
            </a:r>
          </a:p>
          <a:p>
            <a:pPr marL="285750" indent="-285750">
              <a:buFont typeface="Arial" panose="020B0604020202020204" pitchFamily="34" charset="0"/>
              <a:buChar char="•"/>
            </a:pPr>
            <a:r>
              <a:rPr lang="ru-RU" sz="1600" dirty="0"/>
              <a:t>Новогодние каникулы продлятся 9 дней: с 31 декабря по 8 января.</a:t>
            </a:r>
          </a:p>
          <a:p>
            <a:endParaRPr lang="ru-RU" sz="1600" b="1" dirty="0"/>
          </a:p>
          <a:p>
            <a:r>
              <a:rPr lang="ru-RU" sz="1600" b="1" dirty="0"/>
              <a:t>ИП не может заключить трудовой договор с самим собой</a:t>
            </a:r>
          </a:p>
          <a:p>
            <a:r>
              <a:rPr lang="ru-RU" sz="1600" dirty="0"/>
              <a:t>(Письмо Минтруда РФ от 20.06.2022 N 14-6/ООГ-4069)</a:t>
            </a:r>
          </a:p>
          <a:p>
            <a:endParaRPr lang="ru-RU" sz="1600" dirty="0"/>
          </a:p>
          <a:p>
            <a:r>
              <a:rPr lang="ru-RU" sz="1600" b="1" dirty="0"/>
              <a:t>Разъяснили, как обосновать срок трудового договора при временном переводе специалиста в 2022 году</a:t>
            </a:r>
          </a:p>
          <a:p>
            <a:r>
              <a:rPr lang="ru-RU" sz="1600" dirty="0"/>
              <a:t>Работодатели, которые приостановили деятельность, могут перевести сотрудников в другие организации. Принимающая сторона подписывает с таким специалистом срочный трудовой договор. В документе нужно указать обстоятельства, из-за которых его действие ограничено. Минтруд пояснил, что в этом случае основанием для заключения срочного трудового договора служит предложение центра занятости населения о временном переводе.</a:t>
            </a:r>
          </a:p>
          <a:p>
            <a:r>
              <a:rPr lang="ru-RU" sz="1600" dirty="0"/>
              <a:t>(Письмо Минтруда России от 09.06.2022 N 14-2/ООГ-3808)</a:t>
            </a:r>
          </a:p>
          <a:p>
            <a:endParaRPr lang="ru-RU" sz="1600" dirty="0"/>
          </a:p>
        </p:txBody>
      </p:sp>
    </p:spTree>
    <p:extLst>
      <p:ext uri="{BB962C8B-B14F-4D97-AF65-F5344CB8AC3E}">
        <p14:creationId xmlns:p14="http://schemas.microsoft.com/office/powerpoint/2010/main" val="19002685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1076" y="191010"/>
            <a:ext cx="9103848" cy="5509200"/>
          </a:xfrm>
          <a:prstGeom prst="rect">
            <a:avLst/>
          </a:prstGeom>
          <a:noFill/>
        </p:spPr>
        <p:txBody>
          <a:bodyPr wrap="square" rtlCol="0">
            <a:spAutoFit/>
          </a:bodyPr>
          <a:lstStyle/>
          <a:p>
            <a:r>
              <a:rPr lang="ru-RU" sz="1600" b="1" dirty="0"/>
              <a:t>Оформление  трудовых отношений </a:t>
            </a:r>
          </a:p>
          <a:p>
            <a:endParaRPr lang="ru-RU" sz="1600" b="1" dirty="0"/>
          </a:p>
          <a:p>
            <a:r>
              <a:rPr lang="ru-RU" sz="1600" b="1" dirty="0"/>
              <a:t>Напомнили, в каких случаях нужно заводить трудовую книжку новому работнику</a:t>
            </a:r>
          </a:p>
          <a:p>
            <a:r>
              <a:rPr lang="ru-RU" sz="1600" dirty="0"/>
              <a:t>(Письмо Минтруда России от 03.06.2022 N 14-6/ООГ-3682)</a:t>
            </a:r>
          </a:p>
          <a:p>
            <a:pPr marL="285750" indent="-285750">
              <a:buFont typeface="Arial" panose="020B0604020202020204" pitchFamily="34" charset="0"/>
              <a:buChar char="•"/>
            </a:pPr>
            <a:r>
              <a:rPr lang="ru-RU" sz="1600" dirty="0"/>
              <a:t>Минтруд разъяснил, что соискатель с опытом работы при трудоустройстве предъявляет в том числе сведения о трудовой деятельности. В формах СТД-ПФР и СЗВ-ТД можно увидеть информацию о выборе формата этих сведений.</a:t>
            </a:r>
          </a:p>
          <a:p>
            <a:pPr marL="285750" indent="-285750">
              <a:buFont typeface="Arial" panose="020B0604020202020204" pitchFamily="34" charset="0"/>
              <a:buChar char="•"/>
            </a:pPr>
            <a:r>
              <a:rPr lang="ru-RU" sz="1600" dirty="0"/>
              <a:t>Если поступающий на работу не отказывался от трудовой книжки, но потерял (повредил) ее или не принес по иной причине, то ему по его письменному заявлению нужно оформить новую или дубликат.</a:t>
            </a:r>
          </a:p>
          <a:p>
            <a:r>
              <a:rPr lang="ru-RU" sz="1600" dirty="0"/>
              <a:t>Ранее аналогичные разъяснения давал </a:t>
            </a:r>
            <a:r>
              <a:rPr lang="ru-RU" sz="1600" dirty="0" err="1"/>
              <a:t>Роструд</a:t>
            </a:r>
            <a:r>
              <a:rPr lang="ru-RU" sz="1600" dirty="0"/>
              <a:t> (Письмо Роструда от 20.10.2021 N ПГ/30991-6-1).</a:t>
            </a:r>
          </a:p>
          <a:p>
            <a:endParaRPr lang="ru-RU" sz="1600" dirty="0"/>
          </a:p>
          <a:p>
            <a:r>
              <a:rPr lang="ru-RU" sz="1600" b="1" dirty="0"/>
              <a:t>С 1 января 2023 года устанавливается новый Порядок изготовления бланков трудовых книжек и обеспечения ими работодателей</a:t>
            </a:r>
          </a:p>
          <a:p>
            <a:r>
              <a:rPr lang="ru-RU" sz="1600" dirty="0"/>
              <a:t>(Приказ Минфина России от 11.04.2022 N 55н)</a:t>
            </a:r>
          </a:p>
          <a:p>
            <a:pPr marL="285750" indent="-285750">
              <a:buFont typeface="Arial" panose="020B0604020202020204" pitchFamily="34" charset="0"/>
              <a:buChar char="•"/>
            </a:pPr>
            <a:r>
              <a:rPr lang="ru-RU" sz="1600" dirty="0"/>
              <a:t>Изготовление бланков трудовых книжек осуществляется по форме согласно приложению N 1 к Приказу Минтруда России от 19.05.2021 N 320н.</a:t>
            </a:r>
          </a:p>
          <a:p>
            <a:pPr marL="285750" indent="-285750">
              <a:buFont typeface="Arial" panose="020B0604020202020204" pitchFamily="34" charset="0"/>
              <a:buChar char="•"/>
            </a:pPr>
            <a:r>
              <a:rPr lang="ru-RU" sz="1600" dirty="0"/>
              <a:t>Бланки трудовых книжек являются защищенной полиграфической продукцией уровня защиты "В".</a:t>
            </a:r>
          </a:p>
          <a:p>
            <a:pPr marL="285750" indent="-285750">
              <a:buFont typeface="Arial" panose="020B0604020202020204" pitchFamily="34" charset="0"/>
              <a:buChar char="•"/>
            </a:pPr>
            <a:r>
              <a:rPr lang="ru-RU" sz="1600" dirty="0"/>
              <a:t>Обеспечение работодателей бланками трудовых книжек может осуществляться юридическими лицами и индивидуальными предпринимателями. Изготовление бланков трудовых книжек осуществляется на основании заявок </a:t>
            </a:r>
            <a:r>
              <a:rPr lang="ru-RU" sz="1600" dirty="0" err="1"/>
              <a:t>юрлиц</a:t>
            </a:r>
            <a:r>
              <a:rPr lang="ru-RU" sz="1600" dirty="0"/>
              <a:t> и ИП.</a:t>
            </a:r>
          </a:p>
          <a:p>
            <a:pPr marL="285750" indent="-285750">
              <a:buFont typeface="Arial" panose="020B0604020202020204" pitchFamily="34" charset="0"/>
              <a:buChar char="•"/>
            </a:pPr>
            <a:r>
              <a:rPr lang="ru-RU" sz="1600" dirty="0"/>
              <a:t>Признается утратившим силу Приказ Минфина России от 22.12.2003 N 117н "О трудовых книжках".</a:t>
            </a:r>
          </a:p>
        </p:txBody>
      </p:sp>
    </p:spTree>
    <p:extLst>
      <p:ext uri="{BB962C8B-B14F-4D97-AF65-F5344CB8AC3E}">
        <p14:creationId xmlns:p14="http://schemas.microsoft.com/office/powerpoint/2010/main" val="5209156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65084" y="335328"/>
            <a:ext cx="9103848" cy="6370975"/>
          </a:xfrm>
          <a:prstGeom prst="rect">
            <a:avLst/>
          </a:prstGeom>
          <a:noFill/>
        </p:spPr>
        <p:txBody>
          <a:bodyPr wrap="square" rtlCol="0">
            <a:spAutoFit/>
          </a:bodyPr>
          <a:lstStyle/>
          <a:p>
            <a:r>
              <a:rPr lang="ru-RU" sz="1600" b="1" dirty="0"/>
              <a:t>Установлены особенности регулирования трудовых отношений в организациях оборонно-промышленного комплекса и на производственных объектах, участвующих в </a:t>
            </a:r>
            <a:r>
              <a:rPr lang="ru-RU" sz="1600" b="1" dirty="0" err="1"/>
              <a:t>госконтрактах</a:t>
            </a:r>
            <a:r>
              <a:rPr lang="ru-RU" sz="1600" b="1" dirty="0"/>
              <a:t> по </a:t>
            </a:r>
            <a:r>
              <a:rPr lang="ru-RU" sz="1600" b="1" dirty="0" err="1"/>
              <a:t>гособоронзаказу</a:t>
            </a:r>
            <a:r>
              <a:rPr lang="ru-RU" sz="1600" b="1" dirty="0"/>
              <a:t> с 13.08.2022</a:t>
            </a:r>
          </a:p>
          <a:p>
            <a:r>
              <a:rPr lang="ru-RU" sz="1600" dirty="0"/>
              <a:t>(Постановление Правительства РФ от 01.08.2022 N 1365)</a:t>
            </a:r>
          </a:p>
          <a:p>
            <a:pPr marL="285750" indent="-285750">
              <a:buFont typeface="Arial" panose="020B0604020202020204" pitchFamily="34" charset="0"/>
              <a:buChar char="•"/>
            </a:pPr>
            <a:r>
              <a:rPr lang="ru-RU" sz="1600" dirty="0"/>
              <a:t>Перечень конкретных предприятий утвердит </a:t>
            </a:r>
            <a:r>
              <a:rPr lang="ru-RU" sz="1600" dirty="0" err="1"/>
              <a:t>Минпромторг</a:t>
            </a:r>
            <a:r>
              <a:rPr lang="ru-RU" sz="1600" dirty="0"/>
              <a:t> по согласованию с Минобороны, </a:t>
            </a:r>
            <a:r>
              <a:rPr lang="ru-RU" sz="1600" dirty="0" err="1"/>
              <a:t>Росатомом</a:t>
            </a:r>
            <a:r>
              <a:rPr lang="ru-RU" sz="1600" dirty="0"/>
              <a:t> и </a:t>
            </a:r>
            <a:r>
              <a:rPr lang="ru-RU" sz="1600" dirty="0" err="1"/>
              <a:t>Роскосмосом</a:t>
            </a:r>
            <a:r>
              <a:rPr lang="ru-RU" sz="1600" dirty="0"/>
              <a:t>.</a:t>
            </a:r>
          </a:p>
          <a:p>
            <a:pPr marL="285750" indent="-285750">
              <a:buFont typeface="Arial" panose="020B0604020202020204" pitchFamily="34" charset="0"/>
              <a:buChar char="•"/>
            </a:pPr>
            <a:r>
              <a:rPr lang="ru-RU" sz="1600" dirty="0"/>
              <a:t>Разрешается привлекать работников без их согласия к сверхурочной работе, работе в выходные и праздничные дни. Исключение - работники, которые могут привлекаться к сверхурочной работе и работе в выходные и праздники дни только с их письменного согласия и если это не запрещено им по состоянию здоровья в соответствии с медицинским заключением.</a:t>
            </a:r>
          </a:p>
          <a:p>
            <a:endParaRPr lang="ru-RU" sz="800" dirty="0"/>
          </a:p>
          <a:p>
            <a:r>
              <a:rPr lang="ru-RU" sz="1600" dirty="0"/>
              <a:t>Кроме того, документом предусмотрены особые правила:</a:t>
            </a:r>
          </a:p>
          <a:p>
            <a:pPr marL="285750" indent="-285750">
              <a:buFont typeface="Arial" panose="020B0604020202020204" pitchFamily="34" charset="0"/>
              <a:buChar char="•"/>
            </a:pPr>
            <a:r>
              <a:rPr lang="ru-RU" sz="1600" dirty="0"/>
              <a:t>доведение графиков сменности до сведения работника не позднее чем за 3 дня;</a:t>
            </a:r>
          </a:p>
          <a:p>
            <a:pPr marL="285750" indent="-285750">
              <a:buFont typeface="Arial" panose="020B0604020202020204" pitchFamily="34" charset="0"/>
              <a:buChar char="•"/>
            </a:pPr>
            <a:r>
              <a:rPr lang="ru-RU" sz="1600" dirty="0"/>
              <a:t>при нарушении организацией срока исполнения </a:t>
            </a:r>
            <a:r>
              <a:rPr lang="ru-RU" sz="1600" dirty="0" err="1"/>
              <a:t>госконтракта</a:t>
            </a:r>
            <a:r>
              <a:rPr lang="ru-RU" sz="1600" dirty="0"/>
              <a:t> (или при возникновении риска нарушения такого срока) допускается перенесение отпуска работника без его согласия;</a:t>
            </a:r>
          </a:p>
          <a:p>
            <a:pPr marL="285750" indent="-285750">
              <a:buFont typeface="Arial" panose="020B0604020202020204" pitchFamily="34" charset="0"/>
              <a:buChar char="•"/>
            </a:pPr>
            <a:r>
              <a:rPr lang="ru-RU" sz="1600" dirty="0"/>
              <a:t>допускается отзывать работника из отпуска без его согласия при условии уведомления не позднее чем за 3 дня.</a:t>
            </a:r>
          </a:p>
          <a:p>
            <a:endParaRPr lang="ru-RU" sz="1600" dirty="0"/>
          </a:p>
          <a:p>
            <a:r>
              <a:rPr lang="ru-RU" sz="1600" dirty="0"/>
              <a:t>Работодателям рекомендовано при необходимости:</a:t>
            </a:r>
          </a:p>
          <a:p>
            <a:pPr marL="285750" indent="-285750">
              <a:buFont typeface="Arial" panose="020B0604020202020204" pitchFamily="34" charset="0"/>
              <a:buChar char="•"/>
            </a:pPr>
            <a:r>
              <a:rPr lang="ru-RU" sz="1600" dirty="0"/>
              <a:t>принимать дополнительные меры по санитарно-бытовому обслуживанию, мед. обеспечению и оздоровлению работников, а также обеспечению отдыха их несовершеннолетних детей;</a:t>
            </a:r>
          </a:p>
          <a:p>
            <a:pPr marL="285750" indent="-285750">
              <a:buFont typeface="Arial" panose="020B0604020202020204" pitchFamily="34" charset="0"/>
              <a:buChar char="•"/>
            </a:pPr>
            <a:r>
              <a:rPr lang="ru-RU" sz="1600" dirty="0"/>
              <a:t>внести соответствующие изменения в ЛНА.</a:t>
            </a:r>
          </a:p>
          <a:p>
            <a:endParaRPr lang="ru-RU" sz="1600" dirty="0"/>
          </a:p>
          <a:p>
            <a:r>
              <a:rPr lang="ru-RU" sz="1600" dirty="0"/>
              <a:t>Особенности трудовых отношений не распространяются на работников, привлечение которых к сверхурочным работам и работе в выходные и праздники запрещено ТК РФ (беременные женщины, работники в возрасте до 18 лет, работники в период действия ученического договора).</a:t>
            </a:r>
          </a:p>
        </p:txBody>
      </p:sp>
    </p:spTree>
    <p:extLst>
      <p:ext uri="{BB962C8B-B14F-4D97-AF65-F5344CB8AC3E}">
        <p14:creationId xmlns:p14="http://schemas.microsoft.com/office/powerpoint/2010/main" val="13538983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29092" y="451128"/>
            <a:ext cx="9103848" cy="6494085"/>
          </a:xfrm>
          <a:prstGeom prst="rect">
            <a:avLst/>
          </a:prstGeom>
          <a:noFill/>
        </p:spPr>
        <p:txBody>
          <a:bodyPr wrap="square" rtlCol="0">
            <a:spAutoFit/>
          </a:bodyPr>
          <a:lstStyle/>
          <a:p>
            <a:r>
              <a:rPr lang="ru-RU" sz="1600" b="1" dirty="0"/>
              <a:t>Подготовлены методические рекомендации по порядку применения особенностей выполнения трудовых обязанностей в отдельных организациях оборонно-промышленного комплекса в период введения специальных мер в сфере экономики</a:t>
            </a:r>
          </a:p>
          <a:p>
            <a:r>
              <a:rPr lang="ru-RU" sz="1600" dirty="0"/>
              <a:t>(Приказ </a:t>
            </a:r>
            <a:r>
              <a:rPr lang="ru-RU" sz="1600" dirty="0" err="1"/>
              <a:t>Минпромторга</a:t>
            </a:r>
            <a:r>
              <a:rPr lang="ru-RU" sz="1600" dirty="0"/>
              <a:t> России N 3750, Минтруда России N 508 от 02.09.2022)</a:t>
            </a:r>
          </a:p>
          <a:p>
            <a:r>
              <a:rPr lang="ru-RU" sz="1600" dirty="0"/>
              <a:t>Работодателям рекомендуется, в частности:</a:t>
            </a:r>
          </a:p>
          <a:p>
            <a:pPr marL="285750" indent="-285750">
              <a:buFont typeface="Arial" panose="020B0604020202020204" pitchFamily="34" charset="0"/>
              <a:buChar char="•"/>
            </a:pPr>
            <a:r>
              <a:rPr lang="ru-RU" sz="1600" dirty="0"/>
              <a:t>издать локальный нормативный акт, содержащий перечень работников, дату начала действия, период действия и другие положения, в том числе порядок доведения графиков сменности до сведения работников, порядок уведомления работника об отзыве из отпуска, а также более высокие гарантии и компенсации</a:t>
            </a:r>
          </a:p>
          <a:p>
            <a:pPr marL="285750" indent="-285750">
              <a:buFont typeface="Arial" panose="020B0604020202020204" pitchFamily="34" charset="0"/>
              <a:buChar char="•"/>
            </a:pPr>
            <a:r>
              <a:rPr lang="ru-RU" sz="1600" dirty="0"/>
              <a:t>оборудовать места для отдыха, отвечающие санитарным нормам, для работников, особенно занятых на работах, требующих отдыха в течение рабочего дня;</a:t>
            </a:r>
          </a:p>
          <a:p>
            <a:pPr marL="285750" indent="-285750">
              <a:buFont typeface="Arial" panose="020B0604020202020204" pitchFamily="34" charset="0"/>
              <a:buChar char="•"/>
            </a:pPr>
            <a:r>
              <a:rPr lang="ru-RU" sz="1600" dirty="0"/>
              <a:t>обеспечить работников средствами транспорта в случаях, когда не имеется других достаточных возможностей прибытия на работу и возвращения домой, а при отсутствии возможности предоставить транспорт работникам - обеспечить выплату компенсации;</a:t>
            </a:r>
          </a:p>
          <a:p>
            <a:pPr marL="285750" indent="-285750">
              <a:buFont typeface="Arial" panose="020B0604020202020204" pitchFamily="34" charset="0"/>
              <a:buChar char="•"/>
            </a:pPr>
            <a:r>
              <a:rPr lang="ru-RU" sz="1600" dirty="0"/>
              <a:t>организовать </a:t>
            </a:r>
            <a:r>
              <a:rPr lang="ru-RU" sz="1600" dirty="0" err="1"/>
              <a:t>послесменную</a:t>
            </a:r>
            <a:r>
              <a:rPr lang="ru-RU" sz="1600" dirty="0"/>
              <a:t> реабилитацию работников, в том числе в профилакториях;</a:t>
            </a:r>
          </a:p>
          <a:p>
            <a:pPr marL="285750" indent="-285750">
              <a:buFont typeface="Arial" panose="020B0604020202020204" pitchFamily="34" charset="0"/>
              <a:buChar char="•"/>
            </a:pPr>
            <a:r>
              <a:rPr lang="ru-RU" sz="1600" dirty="0"/>
              <a:t>организовать дополнительное медицинское обслуживание работников (медицинские пункты, зубоврачебные кабинеты, лекарственное обеспечение).</a:t>
            </a:r>
          </a:p>
          <a:p>
            <a:endParaRPr lang="ru-RU" sz="1600" b="1" dirty="0"/>
          </a:p>
          <a:p>
            <a:r>
              <a:rPr lang="ru-RU" sz="1600" b="1" dirty="0"/>
              <a:t>В случае заключения трудового договора на определённый срок, если её завершение не может быть определено конкретной датой (абз. 8 ч. 1 ст. 59 ТК РФ</a:t>
            </a:r>
            <a:r>
              <a:rPr lang="ru-RU" sz="1600" dirty="0"/>
              <a:t>), в трудовом договоре с работником должно быть в обязательном порядке указано, что договор заключён на время выполнения именно этой конкретной работы, окончание (завершение) которой будет являться основанием для расторжения трудового договора в связи с истечением срока его действия, также в обязательном порядке должно быть определено, с наступлением какого события связано окончание этой работы. </a:t>
            </a:r>
          </a:p>
          <a:p>
            <a:r>
              <a:rPr lang="ru-RU" sz="1600" dirty="0"/>
              <a:t>(Определение Верховного Суда РФ от 18 июля 2022 г. № 78-КГ22-26-К3).</a:t>
            </a:r>
          </a:p>
          <a:p>
            <a:endParaRPr lang="ru-RU" sz="1600" dirty="0">
              <a:solidFill>
                <a:srgbClr val="C00000"/>
              </a:solidFill>
            </a:endParaRPr>
          </a:p>
        </p:txBody>
      </p:sp>
    </p:spTree>
    <p:extLst>
      <p:ext uri="{BB962C8B-B14F-4D97-AF65-F5344CB8AC3E}">
        <p14:creationId xmlns:p14="http://schemas.microsoft.com/office/powerpoint/2010/main" val="28572552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29092" y="451128"/>
            <a:ext cx="9103848" cy="5262979"/>
          </a:xfrm>
          <a:prstGeom prst="rect">
            <a:avLst/>
          </a:prstGeom>
          <a:noFill/>
        </p:spPr>
        <p:txBody>
          <a:bodyPr wrap="square" rtlCol="0">
            <a:spAutoFit/>
          </a:bodyPr>
          <a:lstStyle/>
          <a:p>
            <a:r>
              <a:rPr lang="ru-RU" sz="1600" b="1" dirty="0" err="1"/>
              <a:t>Роструд</a:t>
            </a:r>
            <a:r>
              <a:rPr lang="ru-RU" sz="1600" b="1" dirty="0"/>
              <a:t> подготовил разъяснения по предоставлению перерывов в работе</a:t>
            </a:r>
          </a:p>
          <a:p>
            <a:r>
              <a:rPr lang="ru-RU" sz="1600" dirty="0"/>
              <a:t>(Профилактика нарушений. Доклад с руководством по соблюдению обязательных требований, дающих разъяснение, какое поведение является правомерным, а также разъяснение новых требований нормативных правовых актов за II квартал 2022 года (утв. </a:t>
            </a:r>
            <a:r>
              <a:rPr lang="ru-RU" sz="1600" dirty="0" err="1"/>
              <a:t>Рострудом</a:t>
            </a:r>
            <a:r>
              <a:rPr lang="ru-RU" sz="1600" dirty="0"/>
              <a:t>)</a:t>
            </a:r>
          </a:p>
          <a:p>
            <a:endParaRPr lang="ru-RU" sz="1600" dirty="0"/>
          </a:p>
          <a:p>
            <a:r>
              <a:rPr lang="ru-RU" sz="1600" dirty="0"/>
              <a:t>Обращается внимание на следующее:</a:t>
            </a:r>
          </a:p>
          <a:p>
            <a:pPr marL="285750" indent="-285750">
              <a:buFont typeface="Arial" panose="020B0604020202020204" pitchFamily="34" charset="0"/>
              <a:buChar char="•"/>
            </a:pPr>
            <a:r>
              <a:rPr lang="ru-RU" sz="1600" dirty="0"/>
              <a:t>Предоставление работодателем перерыва для отдыха и питания в случае, если установленная для работника продолжительность ежедневной работы (смены) не превышает четырех часов, не является обязательным.</a:t>
            </a:r>
          </a:p>
          <a:p>
            <a:pPr marL="285750" indent="-285750">
              <a:buFont typeface="Arial" panose="020B0604020202020204" pitchFamily="34" charset="0"/>
              <a:buChar char="•"/>
            </a:pPr>
            <a:r>
              <a:rPr lang="ru-RU" sz="1600" dirty="0"/>
              <a:t>По общему правилу конкретное время предоставления перерыва для отдыха и питания и его продолжительность должны быть зафиксированы в ПВТР. По соглашению сторон в силу производственной необходимости в пределах рабочего дня перерыв для отдыха и питания может быть перенесён на другое время (без изменения установленной продолжительности).</a:t>
            </a:r>
          </a:p>
          <a:p>
            <a:pPr marL="285750" indent="-285750">
              <a:buFont typeface="Arial" panose="020B0604020202020204" pitchFamily="34" charset="0"/>
              <a:buChar char="•"/>
            </a:pPr>
            <a:r>
              <a:rPr lang="ru-RU" sz="1600" dirty="0"/>
              <a:t>Продолжительность ежедневного междусменного отдыха, включая время для отдыха и питания, должна быть не менее двойной продолжительности рабочего дня (смены), предшествующей отдыху (16 часов при 8 часовом рабочем дне). </a:t>
            </a:r>
            <a:r>
              <a:rPr lang="ru-RU" sz="1600" dirty="0" err="1"/>
              <a:t>Роструд</a:t>
            </a:r>
            <a:r>
              <a:rPr lang="ru-RU" sz="1600" dirty="0"/>
              <a:t> указывает на необходимость соблюдения правила о том, что продолжительность ежедневного (междусменного) отдыха вместе со временем обеденного перерыва должна быть не менее двойной продолжительности времени работы в предшествующий отдыху рабочий день (смену).</a:t>
            </a:r>
          </a:p>
          <a:p>
            <a:pPr marL="285750" indent="-285750">
              <a:buFont typeface="Arial" panose="020B0604020202020204" pitchFamily="34" charset="0"/>
              <a:buChar char="•"/>
            </a:pPr>
            <a:r>
              <a:rPr lang="ru-RU" sz="1600" dirty="0"/>
              <a:t>Работодатель не вправе своим распоряжением объявлять выходной день рабочим, в т.ч. путём его переноса на другой день. </a:t>
            </a:r>
          </a:p>
        </p:txBody>
      </p:sp>
    </p:spTree>
    <p:extLst>
      <p:ext uri="{BB962C8B-B14F-4D97-AF65-F5344CB8AC3E}">
        <p14:creationId xmlns:p14="http://schemas.microsoft.com/office/powerpoint/2010/main" val="33701889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29092" y="451128"/>
            <a:ext cx="9103848" cy="501675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effectLst/>
                <a:uLnTx/>
                <a:uFillTx/>
                <a:latin typeface="Calibri"/>
                <a:ea typeface="+mn-ea"/>
                <a:cs typeface="+mn-cs"/>
              </a:rPr>
              <a:t>Привлекаем работников к ответственности за несоблюдение требований корпоративной этики</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effectLst/>
                <a:uLnTx/>
                <a:uFillTx/>
                <a:latin typeface="Calibri"/>
                <a:ea typeface="+mn-ea"/>
                <a:cs typeface="+mn-cs"/>
              </a:rPr>
              <a:t>(Письмо Роструда от 14.02.2022 N ПГ/01665-6-1)</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effectLst/>
                <a:uLnTx/>
                <a:uFillTx/>
                <a:latin typeface="Calibri"/>
                <a:ea typeface="+mn-ea"/>
                <a:cs typeface="+mn-cs"/>
              </a:rPr>
              <a:t>с целью улучшения психологического климата в трудовом коллективе работодатель может утвердить ЛНА, предусматривающий правила поведения работников в организации и их ответственность в случае неэтичного поведения (например, положение деловой этики и служебного поведения в организации, кодекс корпоративной этики</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effectLst/>
                <a:uLnTx/>
                <a:uFillTx/>
                <a:latin typeface="Calibri"/>
                <a:ea typeface="+mn-ea"/>
                <a:cs typeface="+mn-cs"/>
              </a:rPr>
              <a:t>если кодекс корпоративной этики регламентирует правила поведения работников и предусматривает ответственность за их нарушение, то он является частью правил внутреннего трудового распорядка (ПВТР) и должен приниматься в порядке, предусмотренном статьей 372 ТК РФ, в противном случае работодатель не вправе привлекать работников к дисциплинарной ответственности за несоблюдение требований корпоративной этики.</a:t>
            </a:r>
          </a:p>
          <a:p>
            <a:pPr marR="0" lvl="0" algn="l" defTabSz="914400" rtl="0" eaLnBrk="1" fontAlgn="auto" latinLnBrk="0" hangingPunct="1">
              <a:lnSpc>
                <a:spcPct val="100000"/>
              </a:lnSpc>
              <a:spcBef>
                <a:spcPts val="0"/>
              </a:spcBef>
              <a:spcAft>
                <a:spcPts val="0"/>
              </a:spcAft>
              <a:buClrTx/>
              <a:buSzTx/>
              <a:tabLst/>
              <a:defRPr/>
            </a:pPr>
            <a:endParaRPr lang="ru-RU" sz="1600" dirty="0">
              <a:latin typeface="Calibri"/>
            </a:endParaRPr>
          </a:p>
          <a:p>
            <a:pPr lvl="0">
              <a:defRPr/>
            </a:pPr>
            <a:r>
              <a:rPr lang="ru-RU" sz="1600" b="1" dirty="0"/>
              <a:t>Разъяснили, когда можно уволить сотрудника, который прогулял день после больничного</a:t>
            </a:r>
          </a:p>
          <a:p>
            <a:pPr lvl="0">
              <a:defRPr/>
            </a:pPr>
            <a:r>
              <a:rPr lang="ru-RU" sz="1600" dirty="0"/>
              <a:t>(Письмо Роструда от 30.08.2022 N ПГ/22391-6-1)</a:t>
            </a:r>
          </a:p>
          <a:p>
            <a:pPr lvl="0">
              <a:defRPr/>
            </a:pPr>
            <a:r>
              <a:rPr lang="ru-RU" sz="1600" dirty="0"/>
              <a:t>Если работник не вышел на работу после больничного, с ним можно расторгнуть трудовой договор. Делать это следует не ранее даты окончания периода временной нетрудоспособности, хотя последний рабочий день предшествовал болезни. Такие разъяснения выпустил </a:t>
            </a:r>
            <a:r>
              <a:rPr lang="ru-RU" sz="1600" dirty="0" err="1"/>
              <a:t>Роструд</a:t>
            </a:r>
            <a:r>
              <a:rPr lang="ru-RU" sz="1600" dirty="0"/>
              <a:t>.</a:t>
            </a:r>
          </a:p>
          <a:p>
            <a:pPr marR="0" lvl="0" algn="l" defTabSz="914400" rtl="0" eaLnBrk="1" fontAlgn="auto" latinLnBrk="0" hangingPunct="1">
              <a:lnSpc>
                <a:spcPct val="100000"/>
              </a:lnSpc>
              <a:spcBef>
                <a:spcPts val="0"/>
              </a:spcBef>
              <a:spcAft>
                <a:spcPts val="0"/>
              </a:spcAft>
              <a:buClrTx/>
              <a:buSzTx/>
              <a:tabLst/>
              <a:defRPr/>
            </a:pPr>
            <a:endParaRPr kumimoji="0" lang="ru-RU" sz="1600" b="0" i="0" u="none" strike="noStrike" kern="1200" cap="none" spc="0" normalizeH="0" baseline="0" noProof="0" dirty="0">
              <a:ln>
                <a:noFill/>
              </a:ln>
              <a:effectLst/>
              <a:uLnTx/>
              <a:uFillTx/>
              <a:latin typeface="Calibri"/>
              <a:ea typeface="+mn-ea"/>
              <a:cs typeface="+mn-cs"/>
            </a:endParaRPr>
          </a:p>
          <a:p>
            <a:pPr lvl="0">
              <a:defRPr/>
            </a:pPr>
            <a:r>
              <a:rPr lang="ru-RU" sz="1600" b="1" dirty="0" err="1"/>
              <a:t>Роструд</a:t>
            </a:r>
            <a:r>
              <a:rPr lang="ru-RU" sz="1600" b="1" dirty="0"/>
              <a:t> считает, что внутреннее совместительство на время обеда возможно</a:t>
            </a:r>
          </a:p>
          <a:p>
            <a:pPr lvl="0">
              <a:defRPr/>
            </a:pPr>
            <a:r>
              <a:rPr lang="ru-RU" sz="1600" dirty="0"/>
              <a:t>(Письмо Роструда от 16.09.2022 N ПГ/23067-6-1)</a:t>
            </a:r>
            <a:endParaRPr kumimoji="0" lang="ru-RU" sz="1600" b="0" i="0" u="none" strike="noStrike" kern="1200" cap="none" spc="0" normalizeH="0" baseline="0" noProof="0" dirty="0">
              <a:ln>
                <a:noFill/>
              </a:ln>
              <a:effectLst/>
              <a:uLnTx/>
              <a:uFillTx/>
              <a:latin typeface="Calibri"/>
              <a:ea typeface="+mn-ea"/>
              <a:cs typeface="+mn-cs"/>
            </a:endParaRPr>
          </a:p>
        </p:txBody>
      </p:sp>
    </p:spTree>
    <p:extLst>
      <p:ext uri="{BB962C8B-B14F-4D97-AF65-F5344CB8AC3E}">
        <p14:creationId xmlns:p14="http://schemas.microsoft.com/office/powerpoint/2010/main" val="3286568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29092" y="451128"/>
            <a:ext cx="9103848" cy="649408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prstClr val="black"/>
                </a:solidFill>
                <a:effectLst/>
                <a:uLnTx/>
                <a:uFillTx/>
                <a:latin typeface="Calibri"/>
                <a:ea typeface="+mn-ea"/>
                <a:cs typeface="+mn-cs"/>
              </a:rPr>
              <a:t>Как отличить служебную командировку от разъездной работы?</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(Письмо Минтруда РФ от 20.06.2022 N 14-6/ООГ-4075)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о разъездном характере работ можно говорить тогда, когда работник постоянно выполняет должностные обязанности за пределами организации, при этом он может ежедневно после работы возвращаться домой (курьеры, наладчики, работники связи и городского хозяйства (электрических, газовых, водопроводных сетей и так далее)</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однако при разъездном характере работники не всегда имеют возможность по окончании рабочего дня вернуться к основному месту жительства, и для таких случаев в ТК РФ установлены определенные гарантии работникам (обязанность работодателя возмещать работникам, например, расходы по проезду, расходы по найму жилого помещения, а также дополнительные расходы, связанные с проживанием вне места постоянного жительства (суточные)</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если поездки работников не носят постоянного характера и в каждом случае осуществляются по отдельному распоряжению работодателя, то данные поездки следует рассматривать как служебные командировки (также Письма Минтруда России от 18.09.2020 N 14-2/ООГ-15047 и от 08.06.2016 N 17-4/В-234).</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По тексту некоторых судебных актов можно встретить утверждение о том, что признаком разъездного характера работы является отсутствие стационарного рабочего места (Определения Третьего КСОЮ от 15.09.2021 N 8Г-14991/2021, Приморского краевого суда от 09.02.2021 N 33-129/2021).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Встречается также мнение о том, что разъездной характер работы может быть установлен и работникам, которые в течение дня совмещают офисную работу с разъездами, а также работникам, которые совершают служебные поездки не каждый день (Определение Второго КСОЮ от 15.03.2022 N 8Г-3316/2022, постановление АС Поволжского округа от 05.04.2018 N Ф06-31031/18, ответы Роструда).</a:t>
            </a:r>
          </a:p>
        </p:txBody>
      </p:sp>
    </p:spTree>
    <p:extLst>
      <p:ext uri="{BB962C8B-B14F-4D97-AF65-F5344CB8AC3E}">
        <p14:creationId xmlns:p14="http://schemas.microsoft.com/office/powerpoint/2010/main" val="32743957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29092" y="451128"/>
            <a:ext cx="9103848" cy="62478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prstClr val="black"/>
                </a:solidFill>
                <a:effectLst/>
                <a:uLnTx/>
                <a:uFillTx/>
                <a:latin typeface="Calibri"/>
                <a:ea typeface="+mn-ea"/>
                <a:cs typeface="+mn-cs"/>
              </a:rPr>
              <a:t>Если трудовой договор приостановлен в связи с мобилизацией</a:t>
            </a:r>
            <a:r>
              <a:rPr kumimoji="0" lang="ru-RU" sz="1600" b="0" i="0" u="none" strike="noStrike" kern="1200" cap="none" spc="0" normalizeH="0" baseline="0" noProof="0" dirty="0">
                <a:ln>
                  <a:noFill/>
                </a:ln>
                <a:solidFill>
                  <a:prstClr val="black"/>
                </a:solidFill>
                <a:effectLst/>
                <a:uLnTx/>
                <a:uFillTx/>
                <a:latin typeface="Calibri"/>
                <a:ea typeface="+mn-ea"/>
                <a:cs typeface="+mn-cs"/>
              </a:rPr>
              <a:t>, трудовая книжка хранится у работодателя (https://онлайнинспекция.рф/questions/viewFaq/1672).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 Нужно ли заполнять трудовую книжку, если работника призвали по мобилизации - мнения разделились</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 запись в трудовую книжку не вносится (Письмо Минтруда от 22.11.2022 г. N 14-2/ООГ-7236, https://онлайнинспекция.рф/questions/view/169965)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 другое мнение - вносится запись в трудовую книжку «Действие трудового договора приостановлено (часть 1 статьи 351.7 Трудового кодекса Российской Федерации)» (https://онлайнинспекция.рф/questions/view/172069, https://онлайнинспекция.рф/questions/viewFaq/1673, </a:t>
            </a:r>
            <a:r>
              <a:rPr kumimoji="0" lang="ru-RU" sz="1600" b="0" i="0" u="none" strike="noStrike" kern="1200" cap="none" spc="0" normalizeH="0" baseline="0" noProof="0" dirty="0">
                <a:ln>
                  <a:noFill/>
                </a:ln>
                <a:solidFill>
                  <a:prstClr val="black"/>
                </a:solidFill>
                <a:effectLst/>
                <a:uLnTx/>
                <a:uFillTx/>
                <a:latin typeface="Calibri"/>
                <a:ea typeface="+mn-ea"/>
                <a:cs typeface="+mn-cs"/>
                <a:hlinkClick r:id="rId2"/>
              </a:rPr>
              <a:t>https://онлайнинспекция.рф/questions/viewFaq/1712</a:t>
            </a:r>
            <a:r>
              <a:rPr kumimoji="0" lang="ru-RU" sz="1600" b="0" i="0" u="none" strike="noStrike" kern="1200" cap="none" spc="0" normalizeH="0" baseline="0" noProof="0" dirty="0">
                <a:ln>
                  <a:noFill/>
                </a:ln>
                <a:solidFill>
                  <a:prstClr val="black"/>
                </a:solidFill>
                <a:effectLst/>
                <a:uLnTx/>
                <a:uFillTx/>
                <a:latin typeface="Calibri"/>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ru-RU" sz="1600" dirty="0">
              <a:solidFill>
                <a:prstClr val="black"/>
              </a:solidFill>
              <a:latin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u-RU" sz="1600" b="0" i="0" dirty="0">
                <a:solidFill>
                  <a:srgbClr val="000000"/>
                </a:solidFill>
                <a:effectLst/>
                <a:latin typeface="-apple-system"/>
              </a:rPr>
              <a:t>К обстоятельствам для прекращения трудового договора, не зависящим от воли сторон, отнесена мобилизация работодателя-физлица или работодателя - единственного учредителя (участника) юрлица, обладающего полномочиями единоличного исполнительного органа организации (Федеральный закон от 04.11.2022 г. N 434-ФЗ). Речь идет о случае, когда работодатель на период прохождения им службы по мобилизации не передал свои полномочия другому лицу. Данная норма распространяется на правоотношения, возникшие с 21 сентября 2022 г.</a:t>
            </a:r>
            <a:br>
              <a:rPr lang="ru-RU" sz="1600" dirty="0"/>
            </a:br>
            <a:endParaRPr lang="ru-RU" sz="16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Calibri"/>
                <a:ea typeface="+mn-ea"/>
                <a:cs typeface="+mn-cs"/>
              </a:rPr>
              <a:t>С 13.09.2022 утверждены Порядок и форма заявления о возмещении расходов на выплату социального пособия на погребение. </a:t>
            </a:r>
            <a:r>
              <a:rPr kumimoji="0" lang="ru-RU" sz="1600" b="0" i="0" u="none" strike="noStrike" kern="1200" cap="none" spc="0" normalizeH="0" baseline="0" noProof="0">
                <a:ln>
                  <a:noFill/>
                </a:ln>
                <a:solidFill>
                  <a:prstClr val="black"/>
                </a:solidFill>
                <a:effectLst/>
                <a:uLnTx/>
                <a:uFillTx/>
                <a:latin typeface="Calibri"/>
                <a:ea typeface="+mn-ea"/>
                <a:cs typeface="+mn-cs"/>
              </a:rPr>
              <a:t>Для возмещения расходов на выплату социального пособия на погребение потребуется предоставить заявление и справку о смерти (Приказ ФСС от 23.06.2022 № 246).</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128780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29092" y="451128"/>
            <a:ext cx="9103848" cy="6001643"/>
          </a:xfrm>
          <a:prstGeom prst="rect">
            <a:avLst/>
          </a:prstGeom>
          <a:noFill/>
        </p:spPr>
        <p:txBody>
          <a:bodyPr wrap="square" rtlCol="0">
            <a:spAutoFit/>
          </a:bodyPr>
          <a:lstStyle/>
          <a:p>
            <a:r>
              <a:rPr lang="ru-RU" sz="1600" b="1" dirty="0"/>
              <a:t>Минимальную зарплату предлагают поднять до 30 тыс. руб. в месяц. </a:t>
            </a:r>
          </a:p>
          <a:p>
            <a:r>
              <a:rPr lang="ru-RU" sz="1600" dirty="0"/>
              <a:t>(</a:t>
            </a:r>
            <a:r>
              <a:rPr lang="en-US" sz="1600" dirty="0">
                <a:hlinkClick r:id="rId2">
                  <a:extLst>
                    <a:ext uri="{A12FA001-AC4F-418D-AE19-62706E023703}">
                      <ahyp:hlinkClr xmlns:ahyp="http://schemas.microsoft.com/office/drawing/2018/hyperlinkcolor" val="tx"/>
                    </a:ext>
                  </a:extLst>
                </a:hlinkClick>
              </a:rPr>
              <a:t>https://sozd.duma.gov.ru/bill/179937-8</a:t>
            </a:r>
            <a:r>
              <a:rPr lang="ru-RU" sz="1600" dirty="0"/>
              <a:t>)</a:t>
            </a:r>
          </a:p>
          <a:p>
            <a:r>
              <a:rPr lang="ru-RU" sz="1600" dirty="0"/>
              <a:t>Проект направлен в Правительство РФ для получения заключения.</a:t>
            </a:r>
          </a:p>
          <a:p>
            <a:endParaRPr lang="ru-RU" sz="1600" b="1" dirty="0"/>
          </a:p>
          <a:p>
            <a:r>
              <a:rPr lang="ru-RU" sz="1600" b="1" dirty="0"/>
              <a:t>Предлагается закрепить в Трудовом кодексе РФ обязанность работодателя обеспечить за свой счет доставку работников, осуществляющих работу вахтовым методом, до места выполнения работы и обратно</a:t>
            </a:r>
          </a:p>
          <a:p>
            <a:r>
              <a:rPr lang="ru-RU" sz="1600" dirty="0"/>
              <a:t>(Проект: </a:t>
            </a:r>
            <a:r>
              <a:rPr lang="en-US" sz="1600" dirty="0">
                <a:hlinkClick r:id="rId3">
                  <a:extLst>
                    <a:ext uri="{A12FA001-AC4F-418D-AE19-62706E023703}">
                      <ahyp:hlinkClr xmlns:ahyp="http://schemas.microsoft.com/office/drawing/2018/hyperlinkcolor" val="tx"/>
                    </a:ext>
                  </a:extLst>
                </a:hlinkClick>
              </a:rPr>
              <a:t>https://sozd.duma.gov.ru/bill/140659-8</a:t>
            </a:r>
            <a:r>
              <a:rPr lang="ru-RU" sz="1600" dirty="0"/>
              <a:t>) </a:t>
            </a:r>
          </a:p>
          <a:p>
            <a:r>
              <a:rPr lang="ru-RU" sz="1600" dirty="0"/>
              <a:t>Предусматривается, что работодатель может компенсировать стоимость проезда работника от места жительства до места нахождения работодателя (пункта сбора). Размер и порядок компенсации устанавливаются коллективным договором, локальным нормативным актом.</a:t>
            </a:r>
          </a:p>
          <a:p>
            <a:endParaRPr lang="ru-RU" sz="1600" dirty="0"/>
          </a:p>
          <a:p>
            <a:r>
              <a:rPr lang="ru-RU" sz="1600" b="1" dirty="0"/>
              <a:t>Проект об оплате периода незанятости творческих работников </a:t>
            </a:r>
          </a:p>
          <a:p>
            <a:r>
              <a:rPr lang="ru-RU" sz="1600" dirty="0"/>
              <a:t>(Проект: </a:t>
            </a:r>
            <a:r>
              <a:rPr lang="en-US" sz="1600" dirty="0">
                <a:hlinkClick r:id="rId4">
                  <a:extLst>
                    <a:ext uri="{A12FA001-AC4F-418D-AE19-62706E023703}">
                      <ahyp:hlinkClr xmlns:ahyp="http://schemas.microsoft.com/office/drawing/2018/hyperlinkcolor" val="tx"/>
                    </a:ext>
                  </a:extLst>
                </a:hlinkClick>
              </a:rPr>
              <a:t>https://sozd.duma.gov.ru/bill/99737-8</a:t>
            </a:r>
            <a:r>
              <a:rPr lang="ru-RU" sz="1600" dirty="0"/>
              <a:t>) </a:t>
            </a:r>
          </a:p>
          <a:p>
            <a:r>
              <a:rPr lang="ru-RU" sz="1600" dirty="0"/>
              <a:t>В ТК РФ хотят закрепить минимальный размер оплаты времени, когда творческие работники не участвуют в создании (исполнении, экспонировании) произведений либо не выступают.</a:t>
            </a:r>
          </a:p>
          <a:p>
            <a:r>
              <a:rPr lang="ru-RU" sz="1600" dirty="0"/>
              <a:t>За такой период предлагают начислять сотрудникам не меньше тарифной ставки или оклада и не ниже МРОТ. В оплату включат некоторые надбавки и доплаты. Сумму рассчитать нужно пропорционально времени незанятости.</a:t>
            </a:r>
          </a:p>
          <a:p>
            <a:r>
              <a:rPr lang="ru-RU" sz="1600" dirty="0"/>
              <a:t>Напомним, изменения инициировал КС РФ. Он признал действующую норму частично неконституционной.</a:t>
            </a:r>
          </a:p>
          <a:p>
            <a:endParaRPr lang="ru-RU" sz="1600" dirty="0"/>
          </a:p>
          <a:p>
            <a:r>
              <a:rPr lang="ru-RU" sz="1600" b="1" dirty="0"/>
              <a:t>С 1 октября 2022 года оплата труда "бюджетников" увеличится на 4 процента</a:t>
            </a:r>
          </a:p>
          <a:p>
            <a:r>
              <a:rPr lang="ru-RU" sz="1600" dirty="0"/>
              <a:t>(Распоряжение Правительства РФ от 14.09.2022 N 2611-р)</a:t>
            </a:r>
          </a:p>
        </p:txBody>
      </p:sp>
    </p:spTree>
    <p:extLst>
      <p:ext uri="{BB962C8B-B14F-4D97-AF65-F5344CB8AC3E}">
        <p14:creationId xmlns:p14="http://schemas.microsoft.com/office/powerpoint/2010/main" val="3458666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52322" y="491559"/>
            <a:ext cx="9085454" cy="5334000"/>
          </a:xfrm>
        </p:spPr>
        <p:txBody>
          <a:bodyPr>
            <a:noAutofit/>
          </a:bodyPr>
          <a:lstStyle/>
          <a:p>
            <a:pPr marL="4233" indent="0">
              <a:spcBef>
                <a:spcPts val="0"/>
              </a:spcBef>
              <a:buNone/>
            </a:pPr>
            <a:r>
              <a:rPr lang="ru-RU" sz="1600" b="1" dirty="0"/>
              <a:t>Отчетность СФР</a:t>
            </a:r>
            <a:r>
              <a:rPr lang="ru-RU" sz="1600" b="1" dirty="0">
                <a:cs typeface="Arial" panose="020B0604020202020204" pitchFamily="34" charset="0"/>
              </a:rPr>
              <a:t>:</a:t>
            </a:r>
          </a:p>
          <a:p>
            <a:pPr marL="289983" indent="-285750">
              <a:spcBef>
                <a:spcPts val="0"/>
              </a:spcBef>
            </a:pPr>
            <a:r>
              <a:rPr lang="ru-RU" sz="1600" dirty="0"/>
              <a:t>Расчет по взносам - не позднее 25-го числа месяца, следующего за расчетным или отчетным периодом (сейчас - не позднее 30-го числа) (</a:t>
            </a:r>
            <a:r>
              <a:rPr lang="ru-RU" sz="1600" dirty="0">
                <a:cs typeface="Arial" panose="020B0604020202020204" pitchFamily="34" charset="0"/>
              </a:rPr>
              <a:t>Федеральный закон от 14.07.2022 N 239-ФЗ);</a:t>
            </a:r>
          </a:p>
          <a:p>
            <a:pPr marL="289983" indent="-285750">
              <a:spcBef>
                <a:spcPts val="0"/>
              </a:spcBef>
            </a:pPr>
            <a:r>
              <a:rPr lang="ru-RU" sz="1600" dirty="0"/>
              <a:t>Персонифицированные сведения о физлицах за месяц - не позднее 25-го числа следующего месяца. Речь идет о персональных данных и выплатах (</a:t>
            </a:r>
            <a:r>
              <a:rPr lang="ru-RU" sz="1600" dirty="0">
                <a:cs typeface="Arial" panose="020B0604020202020204" pitchFamily="34" charset="0"/>
              </a:rPr>
              <a:t>Федеральный закон от 14.07.2022 N 239-ФЗ);</a:t>
            </a:r>
            <a:endParaRPr lang="ru-RU" sz="1600" b="1" dirty="0">
              <a:cs typeface="Arial" panose="020B0604020202020204" pitchFamily="34" charset="0"/>
            </a:endParaRPr>
          </a:p>
          <a:p>
            <a:pPr marL="289983" indent="-285750">
              <a:spcBef>
                <a:spcPts val="0"/>
              </a:spcBef>
            </a:pPr>
            <a:r>
              <a:rPr lang="ru-RU" sz="1600" dirty="0">
                <a:cs typeface="Arial" panose="020B0604020202020204" pitchFamily="34" charset="0"/>
              </a:rPr>
              <a:t>Для ведения персонифицированного учета в фонд нужно будет направлять единую форму сведений. Она включает в том числе информацию о начисленных взносах на травматизм - отдельно подавать 4-ФСС не придется. По сути, форма объединит, например, СЗВ-СТАЖ и СЗВ-ТД (Федеральный закон от 14.07.2022 N 237-ФЗ).</a:t>
            </a:r>
          </a:p>
          <a:p>
            <a:pPr marL="289983" indent="-285750">
              <a:spcBef>
                <a:spcPts val="0"/>
              </a:spcBef>
            </a:pPr>
            <a:r>
              <a:rPr lang="ru-RU" sz="1600" dirty="0">
                <a:cs typeface="Arial" panose="020B0604020202020204" pitchFamily="34" charset="0"/>
              </a:rPr>
              <a:t>Отдельно на каждого работающего (в том числе по ГПД) нужно будет подавать сведения о доходах и взносах (Федеральный закон от 14.07.2022 N 237-ФЗ).</a:t>
            </a:r>
          </a:p>
          <a:p>
            <a:pPr marL="289983" indent="-285750">
              <a:spcBef>
                <a:spcPts val="0"/>
              </a:spcBef>
            </a:pPr>
            <a:endParaRPr lang="ru-RU" sz="1600" dirty="0">
              <a:cs typeface="Arial" panose="020B0604020202020204" pitchFamily="34" charset="0"/>
            </a:endParaRPr>
          </a:p>
          <a:p>
            <a:pPr marL="4233" indent="0">
              <a:spcBef>
                <a:spcPts val="0"/>
              </a:spcBef>
              <a:buNone/>
            </a:pPr>
            <a:r>
              <a:rPr lang="ru-RU" sz="1600" b="1" dirty="0">
                <a:cs typeface="Arial" panose="020B0604020202020204" pitchFamily="34" charset="0"/>
              </a:rPr>
              <a:t>В связи с изменениями с 01.01.2023 года справку 182н выдавать не нужно </a:t>
            </a:r>
            <a:r>
              <a:rPr lang="ru-RU" sz="1600" dirty="0">
                <a:cs typeface="Arial" panose="020B0604020202020204" pitchFamily="34" charset="0"/>
              </a:rPr>
              <a:t>(Федеральный закон от 14.07.2022 N 237-ФЗ).</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b="1" dirty="0">
                <a:cs typeface="Arial" panose="020B0604020202020204" pitchFamily="34" charset="0"/>
              </a:rPr>
              <a:t>Подготовлен проект приказа Минтруда, отменяющий необходимость представления справки о заработке с предыдущего места работы для расчета пособия по больничному листу</a:t>
            </a:r>
          </a:p>
          <a:p>
            <a:pPr marL="4233" indent="0">
              <a:spcBef>
                <a:spcPts val="0"/>
              </a:spcBef>
              <a:buNone/>
            </a:pPr>
            <a:r>
              <a:rPr lang="ru-RU" sz="1600" dirty="0">
                <a:cs typeface="Arial" panose="020B0604020202020204" pitchFamily="34" charset="0"/>
              </a:rPr>
              <a:t>(</a:t>
            </a:r>
            <a:r>
              <a:rPr lang="en-US" sz="1600" dirty="0">
                <a:cs typeface="Arial" panose="020B0604020202020204" pitchFamily="34" charset="0"/>
              </a:rPr>
              <a:t>http://www.consultant.ru/cons/cgi/online.cgi?req=doc&amp;rnd=h6WHBQ&amp;base=PBI&amp;n=304952#HZB7SKTgX749RlpP1</a:t>
            </a:r>
            <a:r>
              <a:rPr lang="ru-RU" sz="1600" dirty="0">
                <a:cs typeface="Arial" panose="020B0604020202020204" pitchFamily="34" charset="0"/>
              </a:rPr>
              <a:t>)</a:t>
            </a:r>
          </a:p>
          <a:p>
            <a:pPr marL="4233" indent="0">
              <a:spcBef>
                <a:spcPts val="0"/>
              </a:spcBef>
              <a:buNone/>
            </a:pPr>
            <a:r>
              <a:rPr lang="ru-RU" sz="1600" dirty="0">
                <a:cs typeface="Arial" panose="020B0604020202020204" pitchFamily="34" charset="0"/>
              </a:rPr>
              <a:t>Одна из целей проекта - упростить получение мер </a:t>
            </a:r>
            <a:r>
              <a:rPr lang="ru-RU" sz="1600" dirty="0" err="1">
                <a:cs typeface="Arial" panose="020B0604020202020204" pitchFamily="34" charset="0"/>
              </a:rPr>
              <a:t>соцподдержки</a:t>
            </a:r>
            <a:r>
              <a:rPr lang="ru-RU" sz="1600" dirty="0">
                <a:cs typeface="Arial" panose="020B0604020202020204" pitchFamily="34" charset="0"/>
              </a:rPr>
              <a:t> и страховых выплат, отказаться от сбора справок с гражданина и работодателя.</a:t>
            </a:r>
          </a:p>
          <a:p>
            <a:pPr marL="4233" indent="0">
              <a:spcBef>
                <a:spcPts val="0"/>
              </a:spcBef>
              <a:buNone/>
            </a:pPr>
            <a:r>
              <a:rPr lang="ru-RU" sz="1600" dirty="0">
                <a:cs typeface="Arial" panose="020B0604020202020204" pitchFamily="34" charset="0"/>
              </a:rPr>
              <a:t>С 2023 года такая передача сведений от работодателя к работодателю не потребуется, поскольку все данные о зарплате будут аккумулироваться в Социальном фонде России.</a:t>
            </a:r>
          </a:p>
          <a:p>
            <a:pPr marL="4233" indent="0">
              <a:spcBef>
                <a:spcPts val="0"/>
              </a:spcBef>
              <a:buNone/>
            </a:pPr>
            <a:endParaRPr lang="ru-RU" sz="1600" dirty="0">
              <a:solidFill>
                <a:srgbClr val="C00000"/>
              </a:solidFill>
              <a:cs typeface="Arial" panose="020B0604020202020204" pitchFamily="34" charset="0"/>
            </a:endParaRPr>
          </a:p>
        </p:txBody>
      </p:sp>
    </p:spTree>
    <p:extLst>
      <p:ext uri="{BB962C8B-B14F-4D97-AF65-F5344CB8AC3E}">
        <p14:creationId xmlns:p14="http://schemas.microsoft.com/office/powerpoint/2010/main" val="17616894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4447" y="152548"/>
            <a:ext cx="9103848" cy="5909310"/>
          </a:xfrm>
          <a:prstGeom prst="rect">
            <a:avLst/>
          </a:prstGeom>
          <a:noFill/>
        </p:spPr>
        <p:txBody>
          <a:bodyPr wrap="square" rtlCol="0">
            <a:spAutoFit/>
          </a:bodyPr>
          <a:lstStyle/>
          <a:p>
            <a:r>
              <a:rPr lang="ru-RU" sz="1400" b="1" dirty="0"/>
              <a:t>ФНС пояснила, как учитывать расходы на компенсацию дистанционным сотрудникам за использование личного имущества</a:t>
            </a:r>
          </a:p>
          <a:p>
            <a:r>
              <a:rPr lang="ru-RU" sz="1400" dirty="0"/>
              <a:t>(</a:t>
            </a:r>
            <a:r>
              <a:rPr lang="en-US" sz="1400" dirty="0"/>
              <a:t>https://base.garant.ru/405219251/</a:t>
            </a:r>
            <a:r>
              <a:rPr lang="ru-RU" sz="1400" dirty="0"/>
              <a:t>)</a:t>
            </a:r>
          </a:p>
          <a:p>
            <a:pPr marL="285750" indent="-285750">
              <a:buFont typeface="Arial" panose="020B0604020202020204" pitchFamily="34" charset="0"/>
              <a:buChar char="•"/>
            </a:pPr>
            <a:r>
              <a:rPr lang="ru-RU" sz="1400" dirty="0"/>
              <a:t>В ФНС пояснили, что компенсации - это денежные выплаты, установленные для возмещения работникам затрат, связанных с исполнением трудовых или иных обязанностей, предусмотренных ТК РФ и другими федеральными законами.</a:t>
            </a:r>
          </a:p>
          <a:p>
            <a:pPr marL="285750" indent="-285750">
              <a:buFont typeface="Arial" panose="020B0604020202020204" pitchFamily="34" charset="0"/>
              <a:buChar char="•"/>
            </a:pPr>
            <a:r>
              <a:rPr lang="ru-RU" sz="1400" dirty="0"/>
              <a:t>Компенсацию за применение принадлежащих </a:t>
            </a:r>
            <a:r>
              <a:rPr lang="ru-RU" sz="1400" dirty="0" err="1"/>
              <a:t>рабтнику</a:t>
            </a:r>
            <a:r>
              <a:rPr lang="ru-RU" sz="1400" dirty="0"/>
              <a:t> или арендованных им оборудования, программно-технических средств и др. организация может учесть в рамках налога на прибыль, если подтверждающие документы оформлены в соответствии с законодательством и из них четко следует, какие расходы и на какие цели были произведены. То есть организация должна располагать копиями документов, подтверждающих расходы, понесенные работником в служебных целях: на оплату электроэнергии, услуг связи, Интернета и др.</a:t>
            </a:r>
          </a:p>
          <a:p>
            <a:pPr marL="285750" indent="-285750">
              <a:buFont typeface="Arial" panose="020B0604020202020204" pitchFamily="34" charset="0"/>
              <a:buChar char="•"/>
            </a:pPr>
            <a:r>
              <a:rPr lang="ru-RU" sz="1400" dirty="0"/>
              <a:t>Методика расчета компенсаций расходов дистанционных сотрудников, а также их перечень с указанием подтверждающих документов компания утверждает локальным нормативным актом самостоятельно. Такими документами могут быть, например, оплаченные счета за электроэнергию, интернет и т.д.</a:t>
            </a:r>
          </a:p>
          <a:p>
            <a:endParaRPr lang="ru-RU" sz="1400" dirty="0"/>
          </a:p>
          <a:p>
            <a:r>
              <a:rPr lang="ru-RU" sz="1400" b="1" dirty="0" err="1"/>
              <a:t>Роструд</a:t>
            </a:r>
            <a:r>
              <a:rPr lang="ru-RU" sz="1400" b="1" dirty="0"/>
              <a:t>: нет нарушения в том, что срок выплаты зарплаты увеличился из-за длины месяца</a:t>
            </a:r>
          </a:p>
          <a:p>
            <a:r>
              <a:rPr lang="ru-RU" sz="1400" dirty="0"/>
              <a:t>(Письмо Роструда от 26.08.2022 N ПГ/22605/10-30437-ОБ/18-661)</a:t>
            </a:r>
          </a:p>
          <a:p>
            <a:r>
              <a:rPr lang="ru-RU" sz="1400" dirty="0"/>
              <a:t>Когда в месяце 31 день, интервал между начислениями работникам превышает 15 дней. Ведомство в этом не видит нарушений. Нет необходимости перечислять зарплату на день раньше. Сотрудники должны получать ее в определенные даты, например 5-го и 20-го числа.</a:t>
            </a:r>
          </a:p>
          <a:p>
            <a:endParaRPr lang="ru-RU" sz="14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black"/>
                </a:solidFill>
                <a:effectLst/>
                <a:uLnTx/>
                <a:uFillTx/>
                <a:latin typeface="Calibri"/>
                <a:ea typeface="+mn-ea"/>
                <a:cs typeface="+mn-cs"/>
              </a:rPr>
              <a:t>Лица, работающие сейчас по договорам ГПХ, в 2023 году получить больничные и декретные не смогут</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0" i="0" u="none" strike="noStrike" kern="1200" cap="none" spc="0" normalizeH="0" baseline="0" noProof="0" dirty="0">
                <a:ln>
                  <a:noFill/>
                </a:ln>
                <a:solidFill>
                  <a:prstClr val="black"/>
                </a:solidFill>
                <a:effectLst/>
                <a:uLnTx/>
                <a:uFillTx/>
                <a:latin typeface="Calibri"/>
                <a:ea typeface="+mn-ea"/>
                <a:cs typeface="+mn-cs"/>
              </a:rPr>
              <a:t>(Письмо Минтруда РФ от 05.08.2022 N 17-1/В-103)</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0" i="0" u="none" strike="noStrike" kern="1200" cap="none" spc="0" normalizeH="0" baseline="0" noProof="0" dirty="0">
                <a:ln>
                  <a:noFill/>
                </a:ln>
                <a:solidFill>
                  <a:prstClr val="black"/>
                </a:solidFill>
                <a:effectLst/>
                <a:uLnTx/>
                <a:uFillTx/>
                <a:latin typeface="Calibri"/>
                <a:ea typeface="+mn-ea"/>
                <a:cs typeface="+mn-cs"/>
              </a:rPr>
              <a:t>С 2023 г. работодатели должны будут начислять страховые взносы на случай временной нетрудоспособности и в связи с материнством на выплаты, производимые по договорам ГПХ, однако право на больничные и декретные у лиц, работающих по договорам ГПХ, появится не сразу.</a:t>
            </a:r>
          </a:p>
          <a:p>
            <a:endParaRPr lang="ru-RU" sz="1400" dirty="0"/>
          </a:p>
        </p:txBody>
      </p:sp>
    </p:spTree>
    <p:extLst>
      <p:ext uri="{BB962C8B-B14F-4D97-AF65-F5344CB8AC3E}">
        <p14:creationId xmlns:p14="http://schemas.microsoft.com/office/powerpoint/2010/main" val="16186374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10B14BF-9DE0-41F4-8E8A-FF3D271138EA}"/>
              </a:ext>
            </a:extLst>
          </p:cNvPr>
          <p:cNvSpPr txBox="1"/>
          <p:nvPr/>
        </p:nvSpPr>
        <p:spPr>
          <a:xfrm>
            <a:off x="510944" y="246051"/>
            <a:ext cx="9007586" cy="477053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1" i="0" u="none" strike="noStrike" kern="1200" cap="none" spc="0" normalizeH="0" baseline="0" noProof="0" dirty="0">
              <a:ln>
                <a:noFill/>
              </a:ln>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effectLst/>
                <a:uLnTx/>
                <a:uFillTx/>
                <a:latin typeface="Calibri"/>
                <a:ea typeface="+mn-ea"/>
                <a:cs typeface="+mn-cs"/>
              </a:rPr>
              <a:t>На рассмотрении новый </a:t>
            </a:r>
            <a:r>
              <a:rPr kumimoji="0" lang="ru-RU" sz="1600" b="1" i="0" u="none" strike="noStrike" kern="1200" cap="none" spc="0" normalizeH="0" baseline="0" noProof="0" dirty="0" err="1">
                <a:ln>
                  <a:noFill/>
                </a:ln>
                <a:effectLst/>
                <a:uLnTx/>
                <a:uFillTx/>
                <a:latin typeface="Calibri"/>
                <a:ea typeface="+mn-ea"/>
                <a:cs typeface="+mn-cs"/>
              </a:rPr>
              <a:t>профстандарт</a:t>
            </a:r>
            <a:r>
              <a:rPr kumimoji="0" lang="ru-RU" sz="1600" b="1" i="0" u="none" strike="noStrike" kern="1200" cap="none" spc="0" normalizeH="0" baseline="0" noProof="0" dirty="0">
                <a:ln>
                  <a:noFill/>
                </a:ln>
                <a:effectLst/>
                <a:uLnTx/>
                <a:uFillTx/>
                <a:latin typeface="Calibri"/>
                <a:ea typeface="+mn-ea"/>
                <a:cs typeface="+mn-cs"/>
              </a:rPr>
              <a:t> воспитателя</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FF"/>
                </a:solidFill>
                <a:effectLst/>
                <a:uLnTx/>
                <a:uFillTx/>
                <a:latin typeface="Calibri"/>
                <a:ea typeface="+mn-ea"/>
                <a:cs typeface="+mn-cs"/>
                <a:hlinkClick r:id="rId2">
                  <a:extLst>
                    <a:ext uri="{A12FA001-AC4F-418D-AE19-62706E023703}">
                      <ahyp:hlinkClr xmlns:ahyp="http://schemas.microsoft.com/office/drawing/2018/hyperlinkcolor" val="tx"/>
                    </a:ext>
                  </a:extLst>
                </a:hlinkClick>
              </a:rPr>
              <a:t>http://</a:t>
            </a:r>
            <a:r>
              <a:rPr kumimoji="0" lang="en-US" sz="1600" b="0" i="0" u="none" strike="noStrike" kern="1200" cap="none" spc="0" normalizeH="0" baseline="0" noProof="0" dirty="0">
                <a:ln>
                  <a:noFill/>
                </a:ln>
                <a:effectLst/>
                <a:uLnTx/>
                <a:uFillTx/>
                <a:latin typeface="Calibri"/>
                <a:ea typeface="+mn-ea"/>
                <a:cs typeface="+mn-cs"/>
                <a:hlinkClick r:id="rId2">
                  <a:extLst>
                    <a:ext uri="{A12FA001-AC4F-418D-AE19-62706E023703}">
                      <ahyp:hlinkClr xmlns:ahyp="http://schemas.microsoft.com/office/drawing/2018/hyperlinkcolor" val="tx"/>
                    </a:ext>
                  </a:extLst>
                </a:hlinkClick>
              </a:rPr>
              <a:t>regulation.gov.ru/p/131626</a:t>
            </a:r>
            <a:endParaRPr kumimoji="0" lang="ru-RU" sz="1600" b="0" i="0" u="none" strike="noStrike" kern="1200" cap="none" spc="0" normalizeH="0" baseline="0" noProof="0" dirty="0">
              <a:ln>
                <a:noFill/>
              </a:ln>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ru-RU" sz="1600" dirty="0">
              <a:latin typeface="Calibri"/>
            </a:endParaRPr>
          </a:p>
          <a:p>
            <a:pPr lvl="0">
              <a:defRPr/>
            </a:pPr>
            <a:r>
              <a:rPr lang="ru-RU" sz="1600" b="1" dirty="0"/>
              <a:t>С 1 марта 2023 г. применяется актуализированный профессиональный стандарт «Специалист по автоматизации информационно-аналитической деятельности»</a:t>
            </a:r>
          </a:p>
          <a:p>
            <a:pPr lvl="0">
              <a:defRPr/>
            </a:pPr>
            <a:r>
              <a:rPr lang="ru-RU" sz="1600" dirty="0"/>
              <a:t>(Приказ Минтруда России от 20.07.2022 N 425н)</a:t>
            </a:r>
          </a:p>
          <a:p>
            <a:pPr lvl="0">
              <a:defRPr/>
            </a:pPr>
            <a:endParaRPr lang="ru-RU" sz="1600" dirty="0"/>
          </a:p>
          <a:p>
            <a:pPr lvl="0">
              <a:defRPr/>
            </a:pPr>
            <a:r>
              <a:rPr lang="ru-RU" sz="1600" b="1" dirty="0"/>
              <a:t>С 1 марта 2023 года применяется актуализированный профессиональный стандарт "Программист"</a:t>
            </a:r>
          </a:p>
          <a:p>
            <a:pPr lvl="0">
              <a:defRPr/>
            </a:pPr>
            <a:r>
              <a:rPr lang="ru-RU" sz="1600" dirty="0"/>
              <a:t>(Приказ Минтруда России от 20.07.2022 N 424н)</a:t>
            </a:r>
          </a:p>
          <a:p>
            <a:pPr lvl="0">
              <a:defRPr/>
            </a:pPr>
            <a:endParaRPr lang="ru-RU" sz="1600" dirty="0"/>
          </a:p>
          <a:p>
            <a:pPr lvl="0">
              <a:defRPr/>
            </a:pPr>
            <a:r>
              <a:rPr lang="ru-RU" sz="1600" b="1" dirty="0"/>
              <a:t>С 1 марта 2023 года применяется актуализированный профессиональный стандарт "Руководитель разработки программного обеспечения"</a:t>
            </a:r>
          </a:p>
          <a:p>
            <a:pPr lvl="0">
              <a:defRPr/>
            </a:pPr>
            <a:r>
              <a:rPr lang="ru-RU" sz="1600" dirty="0"/>
              <a:t>(Приказ Минтруда России от 20.07.2022 N 423н)</a:t>
            </a:r>
          </a:p>
          <a:p>
            <a:pPr lvl="0">
              <a:defRPr/>
            </a:pPr>
            <a:endParaRPr lang="ru-RU" sz="1600" dirty="0"/>
          </a:p>
          <a:p>
            <a:pPr lvl="0">
              <a:defRPr/>
            </a:pPr>
            <a:r>
              <a:rPr lang="ru-RU" sz="1600" b="1" dirty="0"/>
              <a:t>С 1 марта 2023 г. вводится профессиональный стандарт "Специалист в сфере предупреждения коррупционных правонарушений"</a:t>
            </a:r>
          </a:p>
          <a:p>
            <a:pPr lvl="0">
              <a:defRPr/>
            </a:pPr>
            <a:r>
              <a:rPr lang="ru-RU" sz="1600" dirty="0"/>
              <a:t>(Приказ Минтруда России от 08.08.2022 N 472н)</a:t>
            </a:r>
          </a:p>
          <a:p>
            <a:pPr lvl="0">
              <a:defRPr/>
            </a:pPr>
            <a:endParaRPr lang="ru-RU" sz="1600" dirty="0"/>
          </a:p>
        </p:txBody>
      </p:sp>
    </p:spTree>
    <p:extLst>
      <p:ext uri="{BB962C8B-B14F-4D97-AF65-F5344CB8AC3E}">
        <p14:creationId xmlns:p14="http://schemas.microsoft.com/office/powerpoint/2010/main" val="13945232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7425" y="463005"/>
            <a:ext cx="9146071" cy="5078313"/>
          </a:xfrm>
          <a:prstGeom prst="rect">
            <a:avLst/>
          </a:prstGeom>
        </p:spPr>
        <p:txBody>
          <a:bodyPr wrap="square">
            <a:spAutoFit/>
          </a:bodyPr>
          <a:lstStyle/>
          <a:p>
            <a:r>
              <a:rPr lang="ru-RU" sz="2000" b="1" dirty="0">
                <a:cs typeface="Arial" panose="020B0604020202020204" pitchFamily="34" charset="0"/>
              </a:rPr>
              <a:t>Отдельные категории работников </a:t>
            </a:r>
          </a:p>
          <a:p>
            <a:endParaRPr lang="ru-RU" sz="1600" b="1" dirty="0">
              <a:cs typeface="Arial" panose="020B0604020202020204" pitchFamily="34" charset="0"/>
            </a:endParaRPr>
          </a:p>
          <a:p>
            <a:r>
              <a:rPr lang="ru-RU" sz="1600" b="1" dirty="0">
                <a:cs typeface="Arial" panose="020B0604020202020204" pitchFamily="34" charset="0"/>
              </a:rPr>
              <a:t>Водители</a:t>
            </a:r>
          </a:p>
          <a:p>
            <a:endParaRPr lang="ru-RU" sz="1600" b="1" dirty="0"/>
          </a:p>
          <a:p>
            <a:r>
              <a:rPr lang="ru-RU" sz="1600" b="1" dirty="0"/>
              <a:t>С 1 марта 2023 года нельзя привлекать к пассажирским перевозкам судимых по ряду статей </a:t>
            </a:r>
            <a:r>
              <a:rPr lang="ru-RU" sz="1600" dirty="0"/>
              <a:t>(Федеральный закон от 11.06.2022 N 155-ФЗ)</a:t>
            </a:r>
          </a:p>
          <a:p>
            <a:br>
              <a:rPr lang="ru-RU" sz="1600" b="1" dirty="0"/>
            </a:br>
            <a:r>
              <a:rPr lang="ru-RU" sz="1600" dirty="0"/>
              <a:t>Президент подписал поправки к ТК РФ об ограничениях на управление транспортом для пассажирских перевозок для лиц с судимостью, а также водителей, преследуемых за некоторые преступления.</a:t>
            </a:r>
          </a:p>
          <a:p>
            <a:br>
              <a:rPr lang="ru-RU" sz="1600" dirty="0"/>
            </a:br>
            <a:r>
              <a:rPr lang="ru-RU" sz="1600" dirty="0"/>
              <a:t>Так, нельзя будет нанять для управления такси сотрудника с судимостью:</a:t>
            </a:r>
            <a:br>
              <a:rPr lang="ru-RU" sz="1600" dirty="0"/>
            </a:br>
            <a:r>
              <a:rPr lang="ru-RU" sz="1600" dirty="0"/>
              <a:t>- за убийство;</a:t>
            </a:r>
            <a:br>
              <a:rPr lang="ru-RU" sz="1600" dirty="0"/>
            </a:br>
            <a:r>
              <a:rPr lang="ru-RU" sz="1600" dirty="0"/>
              <a:t>- умышленное причинение тяжкого вреда здоровью;</a:t>
            </a:r>
            <a:br>
              <a:rPr lang="ru-RU" sz="1600" dirty="0"/>
            </a:br>
            <a:r>
              <a:rPr lang="ru-RU" sz="1600" dirty="0"/>
              <a:t>- грабеж или разбой;</a:t>
            </a:r>
            <a:br>
              <a:rPr lang="ru-RU" sz="1600" dirty="0"/>
            </a:br>
            <a:r>
              <a:rPr lang="ru-RU" sz="1600" dirty="0"/>
              <a:t>- преступления против половой неприкосновенности;</a:t>
            </a:r>
            <a:br>
              <a:rPr lang="ru-RU" sz="1600" dirty="0"/>
            </a:br>
            <a:r>
              <a:rPr lang="ru-RU" sz="1600" dirty="0"/>
              <a:t>- средней тяжести и более тяжкие преступления против общественной безопасности, основ конституционного строя и безопасности государства, мира и безопасности.</a:t>
            </a:r>
            <a:br>
              <a:rPr lang="ru-RU" sz="1600" dirty="0"/>
            </a:br>
            <a:endParaRPr lang="ru-RU" sz="1600" dirty="0"/>
          </a:p>
          <a:p>
            <a:r>
              <a:rPr lang="ru-RU" sz="1600" dirty="0"/>
              <a:t>Запрет коснется и лиц, судимых или преследуемых по похожим статьям законодательства других стран ЕАЭС.</a:t>
            </a:r>
          </a:p>
        </p:txBody>
      </p:sp>
    </p:spTree>
    <p:extLst>
      <p:ext uri="{BB962C8B-B14F-4D97-AF65-F5344CB8AC3E}">
        <p14:creationId xmlns:p14="http://schemas.microsoft.com/office/powerpoint/2010/main" val="8046027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7425" y="463005"/>
            <a:ext cx="9146071" cy="4985980"/>
          </a:xfrm>
          <a:prstGeom prst="rect">
            <a:avLst/>
          </a:prstGeom>
        </p:spPr>
        <p:txBody>
          <a:bodyPr wrap="square">
            <a:spAutoFit/>
          </a:bodyPr>
          <a:lstStyle/>
          <a:p>
            <a:r>
              <a:rPr lang="ru-RU" sz="1600" b="1" dirty="0">
                <a:cs typeface="Arial" panose="020B0604020202020204" pitchFamily="34" charset="0"/>
              </a:rPr>
              <a:t>Водители</a:t>
            </a:r>
          </a:p>
          <a:p>
            <a:endParaRPr lang="ru-RU" sz="1600" b="1" dirty="0"/>
          </a:p>
          <a:p>
            <a:pPr>
              <a:spcAft>
                <a:spcPts val="1200"/>
              </a:spcAft>
            </a:pPr>
            <a:r>
              <a:rPr lang="ru-RU" sz="1600" dirty="0"/>
              <a:t>Работать на работе, непосредственно связанной с управлением автобусами, трамваями, троллейбусами и подвижным составом внеуличного транспорта при осуществлении перевозок пассажиров и багажа с 01.03.2023 не смогут судимые или преследуемые:</a:t>
            </a:r>
            <a:br>
              <a:rPr lang="ru-RU" sz="1600" dirty="0"/>
            </a:br>
            <a:r>
              <a:rPr lang="ru-RU" sz="1600" dirty="0"/>
              <a:t>- за тяжкие и особо тяжкие преступления против общественной безопасности, основ конституционного строя и безопасности государства, мира и безопасности;</a:t>
            </a:r>
            <a:br>
              <a:rPr lang="ru-RU" sz="1600" dirty="0"/>
            </a:br>
            <a:r>
              <a:rPr lang="ru-RU" sz="1600" dirty="0"/>
              <a:t>- аналогичные преступления по законодательству стран ЕАЭС.</a:t>
            </a:r>
          </a:p>
          <a:p>
            <a:pPr>
              <a:spcAft>
                <a:spcPts val="1200"/>
              </a:spcAft>
            </a:pPr>
            <a:r>
              <a:rPr lang="ru-RU" sz="1600" dirty="0"/>
              <a:t>Правительство определит, как соотносить преступления по законодательству стран ЕАЭС с преступлениями по УК РФ.</a:t>
            </a:r>
          </a:p>
          <a:p>
            <a:pPr>
              <a:spcAft>
                <a:spcPts val="1200"/>
              </a:spcAft>
            </a:pPr>
            <a:r>
              <a:rPr lang="ru-RU" sz="1600" dirty="0"/>
              <a:t>При приеме от соискателя придется требовать справку об отсутствии судимости или преследования по указанным составам. Если от правоохранительных органов поступят данные, что сотрудника преследуют за такие преступления, его нужно будет отстранить от работы до решения по делу.</a:t>
            </a:r>
          </a:p>
          <a:p>
            <a:pPr>
              <a:spcAft>
                <a:spcPts val="1200"/>
              </a:spcAft>
            </a:pPr>
            <a:r>
              <a:rPr lang="ru-RU" sz="1600" dirty="0"/>
              <a:t>От сотрудников, состоящих в штате по состоянию на 1 марта 2023 года, нужно не позднее 1 сентября 2023 года получить справку об отсутствии судимости или преследования. Если работник не представит документ, его следует уволить в связи с ограничениями на занятие определенными видами труда. Федеральный закон от 11.06.2022 N 155-ФЗ «О внесении изменения в Трудовой кодекс Российской Федерации».  </a:t>
            </a:r>
          </a:p>
        </p:txBody>
      </p:sp>
    </p:spTree>
    <p:extLst>
      <p:ext uri="{BB962C8B-B14F-4D97-AF65-F5344CB8AC3E}">
        <p14:creationId xmlns:p14="http://schemas.microsoft.com/office/powerpoint/2010/main" val="15656096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7425" y="463005"/>
            <a:ext cx="9146071" cy="4524315"/>
          </a:xfrm>
          <a:prstGeom prst="rect">
            <a:avLst/>
          </a:prstGeom>
        </p:spPr>
        <p:txBody>
          <a:bodyPr wrap="square">
            <a:spAutoFit/>
          </a:bodyPr>
          <a:lstStyle/>
          <a:p>
            <a:r>
              <a:rPr lang="ru-RU" sz="1600" b="1" dirty="0">
                <a:cs typeface="Arial" panose="020B0604020202020204" pitchFamily="34" charset="0"/>
              </a:rPr>
              <a:t>Водители</a:t>
            </a:r>
          </a:p>
          <a:p>
            <a:endParaRPr lang="ru-RU" sz="1600" dirty="0"/>
          </a:p>
          <a:p>
            <a:r>
              <a:rPr lang="ru-RU" sz="1600" b="1" dirty="0"/>
              <a:t>Водительские удостоверения с истекающим сроком действия можно будет использовать еще три года, в том числе водителям-работникам</a:t>
            </a:r>
          </a:p>
          <a:p>
            <a:r>
              <a:rPr lang="ru-RU" sz="1600" dirty="0"/>
              <a:t>(Постановление Правительства РФ от 09.04.2022 N 626)</a:t>
            </a:r>
          </a:p>
          <a:p>
            <a:pPr marL="285750" indent="-285750">
              <a:buFont typeface="Arial" panose="020B0604020202020204" pitchFamily="34" charset="0"/>
              <a:buChar char="•"/>
            </a:pPr>
            <a:r>
              <a:rPr lang="ru-RU" sz="1600" dirty="0"/>
              <a:t>Правительство РФ на три года продлило действие российских национальных водительских удостоверений, сроки действия которых истекает (истек) в период с 01.01.2022 по 31.12.2023.</a:t>
            </a:r>
          </a:p>
          <a:p>
            <a:pPr marL="285750" indent="-285750">
              <a:buFont typeface="Arial" panose="020B0604020202020204" pitchFamily="34" charset="0"/>
              <a:buChar char="•"/>
            </a:pPr>
            <a:r>
              <a:rPr lang="ru-RU" sz="1600" dirty="0"/>
              <a:t>При этом установлено, что продление срока действия не требует внесения дополнительных изменений в водительские удостоверения.</a:t>
            </a:r>
          </a:p>
          <a:p>
            <a:pPr marL="285750" indent="-285750">
              <a:buFont typeface="Arial" panose="020B0604020202020204" pitchFamily="34" charset="0"/>
              <a:buChar char="•"/>
            </a:pPr>
            <a:r>
              <a:rPr lang="ru-RU" sz="1600" dirty="0"/>
              <a:t>Как отмечает МВД России, данное решение коснется не только водителей, управляющих транспортными средствами в личных целях, но и тех, кто управляет транспортными средствами при осуществлении трудовой и предпринимательской деятельности.</a:t>
            </a:r>
          </a:p>
          <a:p>
            <a:pPr marL="285750" indent="-285750">
              <a:buFont typeface="Arial" panose="020B0604020202020204" pitchFamily="34" charset="0"/>
              <a:buChar char="•"/>
            </a:pPr>
            <a:r>
              <a:rPr lang="ru-RU" sz="1600" dirty="0"/>
              <a:t>Кроме того, на 12 месяцев продлевается действие диагностических карт, оформленных в отношении специализированных транспортных средств и прицепов к ним, предназначенных и оборудованных для перевозок опасных грузов, зарегистрированных в районах Крайнего Севера, сроки действия которых истекают в период с 12.04.2022 по 31.12.2022 (без внесения дополнительных изменений в диагностическую карту или в единую автоматизированную информационную систему технического осмотра транспортных средств).</a:t>
            </a:r>
          </a:p>
        </p:txBody>
      </p:sp>
    </p:spTree>
    <p:extLst>
      <p:ext uri="{BB962C8B-B14F-4D97-AF65-F5344CB8AC3E}">
        <p14:creationId xmlns:p14="http://schemas.microsoft.com/office/powerpoint/2010/main" val="188910223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29092" y="451128"/>
            <a:ext cx="9103848" cy="6001643"/>
          </a:xfrm>
          <a:prstGeom prst="rect">
            <a:avLst/>
          </a:prstGeom>
          <a:noFill/>
        </p:spPr>
        <p:txBody>
          <a:bodyPr wrap="square" rtlCol="0">
            <a:spAutoFit/>
          </a:bodyPr>
          <a:lstStyle/>
          <a:p>
            <a:pPr lvl="0"/>
            <a:r>
              <a:rPr lang="ru-RU" sz="1600" b="1" dirty="0"/>
              <a:t>Иностранцы</a:t>
            </a:r>
          </a:p>
          <a:p>
            <a:endParaRPr lang="ru-RU" sz="1600" b="1" dirty="0"/>
          </a:p>
          <a:p>
            <a:r>
              <a:rPr lang="ru-RU" sz="1600" b="1" dirty="0"/>
              <a:t>С 2023 года большинству иностранцев можно не оформлять полис ДМС для работы</a:t>
            </a:r>
          </a:p>
          <a:p>
            <a:r>
              <a:rPr lang="ru-RU" sz="1600" dirty="0"/>
              <a:t>(Федеральный закон от 14.07.2022 N 237-ФЗ, Федеральный закон от 14.07.2022 N 240-ФЗ)</a:t>
            </a:r>
          </a:p>
          <a:p>
            <a:pPr marL="285750" indent="-285750">
              <a:buFont typeface="Arial" panose="020B0604020202020204" pitchFamily="34" charset="0"/>
              <a:buChar char="•"/>
            </a:pPr>
            <a:r>
              <a:rPr lang="ru-RU" sz="1600" dirty="0"/>
              <a:t>Большинство иностранцев и лиц без гражданства, которые временно пребывают в РФ, получат право на медпомощь в рамках ОМС. Для этого работодатели должны платить за них страховые взносы не менее 3 лет.</a:t>
            </a:r>
          </a:p>
          <a:p>
            <a:pPr marL="285750" indent="-285750">
              <a:buFont typeface="Arial" panose="020B0604020202020204" pitchFamily="34" charset="0"/>
              <a:buChar char="•"/>
            </a:pPr>
            <a:r>
              <a:rPr lang="ru-RU" sz="1600" dirty="0"/>
              <a:t>Таким лицам больше не понадобится для трудоустройства полис ДМС либо договор о предоставлении платных </a:t>
            </a:r>
            <a:r>
              <a:rPr lang="ru-RU" sz="1600" dirty="0" err="1"/>
              <a:t>медуслуг</a:t>
            </a:r>
            <a:r>
              <a:rPr lang="ru-RU" sz="1600" dirty="0"/>
              <a:t>. Их нельзя будет отстранить от работы или уволить, если срок этих документов истечет.</a:t>
            </a:r>
          </a:p>
          <a:p>
            <a:pPr marL="285750" indent="-285750">
              <a:buFont typeface="Arial" panose="020B0604020202020204" pitchFamily="34" charset="0"/>
              <a:buChar char="•"/>
            </a:pPr>
            <a:r>
              <a:rPr lang="ru-RU" sz="1600" dirty="0"/>
              <a:t>Изменения не коснутся высококвалифицированных иностранных специалистов.</a:t>
            </a:r>
          </a:p>
          <a:p>
            <a:endParaRPr lang="ru-RU" sz="1600" dirty="0"/>
          </a:p>
          <a:p>
            <a:endParaRPr lang="ru-RU" sz="1600" dirty="0"/>
          </a:p>
          <a:p>
            <a:r>
              <a:rPr lang="ru-RU" sz="1600" b="1" dirty="0"/>
              <a:t>Принять на работу иностранного ИТ-специалиста теперь проще</a:t>
            </a:r>
          </a:p>
          <a:p>
            <a:r>
              <a:rPr lang="ru-RU" sz="1600" dirty="0"/>
              <a:t>(Федеральный закон от 28.06.2022 № 207-ФЗ)</a:t>
            </a:r>
          </a:p>
          <a:p>
            <a:pPr marL="285750" indent="-285750">
              <a:buFont typeface="Arial" panose="020B0604020202020204" pitchFamily="34" charset="0"/>
              <a:buChar char="•"/>
            </a:pPr>
            <a:r>
              <a:rPr lang="ru-RU" sz="1600" dirty="0"/>
              <a:t>Аккредитованные ИТ-компании без специального разрешения могут принимать на работу иностранных специалистов (исключение - компании-резиденты технико-внедренческих ОЭЗ).</a:t>
            </a:r>
          </a:p>
          <a:p>
            <a:pPr marL="285750" indent="-285750">
              <a:buFont typeface="Arial" panose="020B0604020202020204" pitchFamily="34" charset="0"/>
              <a:buChar char="•"/>
            </a:pPr>
            <a:r>
              <a:rPr lang="ru-RU" sz="1600" dirty="0"/>
              <a:t>Данные иностранные специалисты смогут осуществлять трудовую деятельность без разрешения на работу или патента.</a:t>
            </a:r>
          </a:p>
          <a:p>
            <a:pPr marL="285750" indent="-285750">
              <a:buFont typeface="Arial" panose="020B0604020202020204" pitchFamily="34" charset="0"/>
              <a:buChar char="•"/>
            </a:pPr>
            <a:r>
              <a:rPr lang="ru-RU" sz="1600" dirty="0"/>
              <a:t>Вид на жительство аннулируется в случае, если в течение 30 рабочих дней со дня расторжения трудового договора или гражданско-правового договора на выполнение работ (оказание услуг) с аккредитованной организацией иностранный IT-специалист не заключил новый договор с аналогичной организацией, либо в случае если государственная аккредитация у данной организации аннулирована.</a:t>
            </a:r>
          </a:p>
        </p:txBody>
      </p:sp>
    </p:spTree>
    <p:extLst>
      <p:ext uri="{BB962C8B-B14F-4D97-AF65-F5344CB8AC3E}">
        <p14:creationId xmlns:p14="http://schemas.microsoft.com/office/powerpoint/2010/main" val="363062757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29092" y="451128"/>
            <a:ext cx="9103848" cy="4031873"/>
          </a:xfrm>
          <a:prstGeom prst="rect">
            <a:avLst/>
          </a:prstGeom>
          <a:noFill/>
        </p:spPr>
        <p:txBody>
          <a:bodyPr wrap="square" rtlCol="0">
            <a:spAutoFit/>
          </a:bodyPr>
          <a:lstStyle/>
          <a:p>
            <a:pPr lvl="0"/>
            <a:r>
              <a:rPr lang="ru-RU" sz="1600" b="1" dirty="0"/>
              <a:t>Иностранцы</a:t>
            </a:r>
          </a:p>
          <a:p>
            <a:endParaRPr lang="ru-RU" sz="1600" b="1" dirty="0"/>
          </a:p>
          <a:p>
            <a:r>
              <a:rPr lang="ru-RU" sz="1600" b="1" dirty="0"/>
              <a:t>Минтрудом России подготовлены Методические рекомендации по определению и установлению допустимой доли иностранных работников в российских организациях</a:t>
            </a:r>
          </a:p>
          <a:p>
            <a:r>
              <a:rPr lang="ru-RU" sz="1600" dirty="0"/>
              <a:t>(Письмо Минтруда России от 06.09.2022 N 16-6/10/В-12001)</a:t>
            </a:r>
          </a:p>
          <a:p>
            <a:endParaRPr lang="ru-RU" sz="1600" dirty="0"/>
          </a:p>
          <a:p>
            <a:r>
              <a:rPr lang="ru-RU" sz="1600" dirty="0"/>
              <a:t>Предусмотрено, что допустимая доля иностранных работников, используемых хозяйствующими субъектами, осуществляющими на территории РФ отдельные виды экономической деятельности, устанавливается в процентных величинах (кратных пяти) для РФ и для отдельных субъектов РФ.</a:t>
            </a:r>
          </a:p>
          <a:p>
            <a:r>
              <a:rPr lang="ru-RU" sz="1600" dirty="0"/>
              <a:t>Документом определен порядок работы по указанному вопросу органов исполнительной власти субъектов РФ, федеральных органов исполнительной власти и социальных партнеров от стороны профсоюзов и от стороны работодателей.</a:t>
            </a:r>
          </a:p>
          <a:p>
            <a:endParaRPr lang="ru-RU" sz="1600" dirty="0"/>
          </a:p>
          <a:p>
            <a:r>
              <a:rPr lang="ru-RU" sz="1600" b="1" dirty="0"/>
              <a:t>Опубликован Административный регламент Министерства внутренних дел по осуществлению федерального государственного контроля (надзора) в сфере миграции</a:t>
            </a:r>
            <a:br>
              <a:rPr lang="ru-RU" sz="1600" b="1" dirty="0"/>
            </a:br>
            <a:r>
              <a:rPr lang="ru-RU" sz="1600" dirty="0"/>
              <a:t>(Приказ Министерства внутренних дел Российской Федерации от 28.06.2022 № 468</a:t>
            </a:r>
            <a:r>
              <a:rPr lang="ru-RU" sz="1600" dirty="0">
                <a:solidFill>
                  <a:srgbClr val="C00000"/>
                </a:solidFill>
              </a:rPr>
              <a:t>)</a:t>
            </a:r>
          </a:p>
        </p:txBody>
      </p:sp>
    </p:spTree>
    <p:extLst>
      <p:ext uri="{BB962C8B-B14F-4D97-AF65-F5344CB8AC3E}">
        <p14:creationId xmlns:p14="http://schemas.microsoft.com/office/powerpoint/2010/main" val="190651319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6884302E-14A4-4DE2-9294-4AD96A337FDF}"/>
              </a:ext>
            </a:extLst>
          </p:cNvPr>
          <p:cNvSpPr txBox="1"/>
          <p:nvPr/>
        </p:nvSpPr>
        <p:spPr>
          <a:xfrm>
            <a:off x="920552" y="332656"/>
            <a:ext cx="7776864" cy="5755422"/>
          </a:xfrm>
          <a:prstGeom prst="rect">
            <a:avLst/>
          </a:prstGeom>
          <a:noFill/>
        </p:spPr>
        <p:txBody>
          <a:bodyPr wrap="square">
            <a:spAutoFit/>
          </a:bodyPr>
          <a:lstStyle/>
          <a:p>
            <a:r>
              <a:rPr lang="ru-RU" sz="1600" b="1" dirty="0">
                <a:ea typeface="Calibri" panose="020F0502020204030204" pitchFamily="34" charset="0"/>
                <a:cs typeface="Arial" panose="020B0604020202020204" pitchFamily="34" charset="0"/>
              </a:rPr>
              <a:t> Мобилизованные </a:t>
            </a:r>
          </a:p>
          <a:p>
            <a:r>
              <a:rPr lang="ru-RU" sz="1600" dirty="0">
                <a:ea typeface="Calibri" panose="020F0502020204030204" pitchFamily="34" charset="0"/>
                <a:cs typeface="Arial" panose="020B0604020202020204" pitchFamily="34" charset="0"/>
              </a:rPr>
              <a:t>С 07.10.2022 </a:t>
            </a:r>
            <a:r>
              <a:rPr lang="ru-RU" sz="1600" b="1" dirty="0">
                <a:ea typeface="Calibri" panose="020F0502020204030204" pitchFamily="34" charset="0"/>
                <a:cs typeface="Arial" panose="020B0604020202020204" pitchFamily="34" charset="0"/>
              </a:rPr>
              <a:t>вступил в силу закон с трудовыми гарантиями для мобилизованных работников</a:t>
            </a:r>
            <a:r>
              <a:rPr lang="ru-RU" sz="1600" dirty="0">
                <a:ea typeface="Calibri" panose="020F0502020204030204" pitchFamily="34" charset="0"/>
                <a:cs typeface="Arial" panose="020B0604020202020204" pitchFamily="34" charset="0"/>
              </a:rPr>
              <a:t> и, тех, кто проходит военную службу по контракту добровольцем (Федеральный закон от 07.10.2022 N 376-ФЗ "О внесении изменений в Трудовой кодекс Российской Федерации"):</a:t>
            </a:r>
          </a:p>
          <a:p>
            <a:pPr marL="285750" indent="-285750">
              <a:buFont typeface="Arial" panose="020B0604020202020204" pitchFamily="34" charset="0"/>
              <a:buChar char="•"/>
            </a:pPr>
            <a:r>
              <a:rPr lang="ru-RU" sz="1600" dirty="0">
                <a:ea typeface="Calibri" panose="020F0502020204030204" pitchFamily="34" charset="0"/>
                <a:cs typeface="Arial" panose="020B0604020202020204" pitchFamily="34" charset="0"/>
              </a:rPr>
              <a:t>Большинство положений закона распространили на правоотношения, которые возникли с 21.09.2022 г.</a:t>
            </a:r>
          </a:p>
          <a:p>
            <a:pPr marL="285750" indent="-285750">
              <a:buFont typeface="Arial" panose="020B0604020202020204" pitchFamily="34" charset="0"/>
              <a:buChar char="•"/>
            </a:pPr>
            <a:r>
              <a:rPr lang="ru-RU" sz="1600" b="1" dirty="0">
                <a:ea typeface="Calibri" panose="020F0502020204030204" pitchFamily="34" charset="0"/>
                <a:cs typeface="Arial" panose="020B0604020202020204" pitchFamily="34" charset="0"/>
              </a:rPr>
              <a:t>Приостановка и возобновление трудового договора </a:t>
            </a:r>
            <a:r>
              <a:rPr lang="ru-RU" sz="1600" dirty="0">
                <a:ea typeface="Calibri" panose="020F0502020204030204" pitchFamily="34" charset="0"/>
                <a:cs typeface="Arial" panose="020B0604020202020204" pitchFamily="34" charset="0"/>
              </a:rPr>
              <a:t>(новая статья - 351.7 ТК РФ)</a:t>
            </a:r>
          </a:p>
          <a:p>
            <a:pPr marL="631825" indent="-285750">
              <a:buFont typeface="Courier New" panose="02070309020205020404" pitchFamily="49" charset="0"/>
              <a:buChar char="o"/>
            </a:pPr>
            <a:r>
              <a:rPr lang="ru-RU" sz="1600" dirty="0">
                <a:ea typeface="Calibri" panose="020F0502020204030204" pitchFamily="34" charset="0"/>
                <a:cs typeface="Arial" panose="020B0604020202020204" pitchFamily="34" charset="0"/>
              </a:rPr>
              <a:t>Если работника призвали по мобилизации или он заключил контракт о военной службе либо о добровольном содействии ВС РФ, то действие трудового договора приостанавливают.</a:t>
            </a:r>
          </a:p>
          <a:p>
            <a:pPr marL="631825" indent="-285750">
              <a:buFont typeface="Courier New" panose="02070309020205020404" pitchFamily="49" charset="0"/>
              <a:buChar char="o"/>
            </a:pPr>
            <a:r>
              <a:rPr lang="ru-RU" sz="1600" dirty="0">
                <a:ea typeface="Calibri" panose="020F0502020204030204" pitchFamily="34" charset="0"/>
                <a:cs typeface="Arial" panose="020B0604020202020204" pitchFamily="34" charset="0"/>
              </a:rPr>
              <a:t>Работодатель издает приказ о приостановке трудового договора на основании заявления работника. К нему прилагают копию повестки о призыве по мобилизации или уведомление о заключении контракта.</a:t>
            </a:r>
          </a:p>
          <a:p>
            <a:pPr marL="631825" indent="-285750">
              <a:buFont typeface="Courier New" panose="02070309020205020404" pitchFamily="49" charset="0"/>
              <a:buChar char="o"/>
            </a:pPr>
            <a:r>
              <a:rPr lang="ru-RU" sz="1600" dirty="0">
                <a:ea typeface="Calibri" panose="020F0502020204030204" pitchFamily="34" charset="0"/>
                <a:cs typeface="Arial" panose="020B0604020202020204" pitchFamily="34" charset="0"/>
              </a:rPr>
              <a:t>На это время за работником сохраняют рабочее место (должность).</a:t>
            </a:r>
          </a:p>
          <a:p>
            <a:pPr marL="631825" indent="-285750">
              <a:buFont typeface="Courier New" panose="02070309020205020404" pitchFamily="49" charset="0"/>
              <a:buChar char="o"/>
            </a:pPr>
            <a:r>
              <a:rPr lang="ru-RU" sz="1600" dirty="0">
                <a:ea typeface="Calibri" panose="020F0502020204030204" pitchFamily="34" charset="0"/>
                <a:cs typeface="Arial" panose="020B0604020202020204" pitchFamily="34" charset="0"/>
              </a:rPr>
              <a:t>Период приостановки засчитывают в трудовой стаж, который дает право на отпуск (за исключением стажа для льготной пенсии).</a:t>
            </a:r>
          </a:p>
          <a:p>
            <a:pPr marL="631825" indent="-285750">
              <a:buFont typeface="Courier New" panose="02070309020205020404" pitchFamily="49" charset="0"/>
              <a:buChar char="o"/>
            </a:pPr>
            <a:r>
              <a:rPr lang="ru-RU" sz="1600" dirty="0">
                <a:ea typeface="Calibri" panose="020F0502020204030204" pitchFamily="34" charset="0"/>
                <a:cs typeface="Arial" panose="020B0604020202020204" pitchFamily="34" charset="0"/>
              </a:rPr>
              <a:t>Пока работник отсутствует, на его место можно принять другого специалиста по срочному трудовому договору.</a:t>
            </a:r>
          </a:p>
          <a:p>
            <a:pPr marL="631825" indent="-285750">
              <a:buFont typeface="Courier New" panose="02070309020205020404" pitchFamily="49" charset="0"/>
              <a:buChar char="o"/>
            </a:pPr>
            <a:r>
              <a:rPr lang="ru-RU" sz="1600" dirty="0">
                <a:ea typeface="Calibri" panose="020F0502020204030204" pitchFamily="34" charset="0"/>
                <a:cs typeface="Arial" panose="020B0604020202020204" pitchFamily="34" charset="0"/>
              </a:rPr>
              <a:t>Действие приостановленного трудового договора возобновляется в день выхода работника на работу. Об этом он должен предупредить не позже чем за 3 рабочих дня. Место работнику предоставят в течение 3 месяцев после окончания службы или действия контракта.</a:t>
            </a:r>
          </a:p>
        </p:txBody>
      </p:sp>
    </p:spTree>
    <p:extLst>
      <p:ext uri="{BB962C8B-B14F-4D97-AF65-F5344CB8AC3E}">
        <p14:creationId xmlns:p14="http://schemas.microsoft.com/office/powerpoint/2010/main" val="290176904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6884302E-14A4-4DE2-9294-4AD96A337FDF}"/>
              </a:ext>
            </a:extLst>
          </p:cNvPr>
          <p:cNvSpPr txBox="1"/>
          <p:nvPr/>
        </p:nvSpPr>
        <p:spPr>
          <a:xfrm>
            <a:off x="920552" y="332657"/>
            <a:ext cx="8280920" cy="6384953"/>
          </a:xfrm>
          <a:prstGeom prst="rect">
            <a:avLst/>
          </a:prstGeom>
          <a:noFill/>
        </p:spPr>
        <p:txBody>
          <a:bodyPr wrap="square">
            <a:spAutoFit/>
          </a:bodyPr>
          <a:lstStyle/>
          <a:p>
            <a:r>
              <a:rPr lang="ru-RU" sz="1600" b="1" dirty="0">
                <a:ea typeface="Calibri" panose="020F0502020204030204" pitchFamily="34" charset="0"/>
                <a:cs typeface="Arial" panose="020B0604020202020204" pitchFamily="34" charset="0"/>
              </a:rPr>
              <a:t>Дополнительные гарантии</a:t>
            </a:r>
          </a:p>
          <a:p>
            <a:endParaRPr lang="ru-RU" sz="1600" dirty="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ru-RU" sz="1600" dirty="0">
                <a:ea typeface="Calibri" panose="020F0502020204030204" pitchFamily="34" charset="0"/>
                <a:cs typeface="Arial" panose="020B0604020202020204" pitchFamily="34" charset="0"/>
              </a:rPr>
              <a:t>Не позже дня, в который приостановили трудовой договор, работнику нужно перечислить зарплату и причитающиеся выплаты за отработанный период (ст.351.7 ТК РФ)</a:t>
            </a:r>
          </a:p>
          <a:p>
            <a:pPr marL="285750" indent="-285750">
              <a:buFont typeface="Arial" panose="020B0604020202020204" pitchFamily="34" charset="0"/>
              <a:buChar char="•"/>
            </a:pPr>
            <a:r>
              <a:rPr lang="ru-RU" sz="1600" dirty="0">
                <a:ea typeface="Calibri" panose="020F0502020204030204" pitchFamily="34" charset="0"/>
                <a:cs typeface="Arial" panose="020B0604020202020204" pitchFamily="34" charset="0"/>
              </a:rPr>
              <a:t>Работнику нельзя отменять гарантии, которые предоставлялись до приостановки трудового договора, например: ДМС или негосударственное пенсионное обеспечение (ст.351.7 ТК РФ)</a:t>
            </a:r>
          </a:p>
          <a:p>
            <a:pPr marL="285750" indent="-285750">
              <a:buFont typeface="Arial" panose="020B0604020202020204" pitchFamily="34" charset="0"/>
              <a:buChar char="•"/>
            </a:pPr>
            <a:r>
              <a:rPr lang="ru-RU" sz="1600" dirty="0">
                <a:ea typeface="Calibri" panose="020F0502020204030204" pitchFamily="34" charset="0"/>
                <a:cs typeface="Arial" panose="020B0604020202020204" pitchFamily="34" charset="0"/>
              </a:rPr>
              <a:t>Средний дневной заработок для исчисления пособия по временной нетрудоспособности теперь исчисляется исходя из среднего заработка за 2 календарных года, предшествующих году наступления временной нетрудоспособности, за вычетом календарных дней, приходящихся на период приостановления трудового договора или приостановления госслужбы в связи с военной службой по мобилизации или по контракту (добавили в ст.121 ТК РФ) Работнику в течение 6 месяцев после того, как возобновили трудовой договор, нужно предоставить ежегодный отпуск в удобное для него время независимо от стажа работы в компании (ст.361.7 ТК РФ)</a:t>
            </a:r>
          </a:p>
          <a:p>
            <a:pPr marL="285750" indent="-285750">
              <a:buFont typeface="Arial" panose="020B0604020202020204" pitchFamily="34" charset="0"/>
              <a:buChar char="•"/>
            </a:pPr>
            <a:r>
              <a:rPr lang="ru-RU" sz="1600" dirty="0">
                <a:ea typeface="Calibri" panose="020F0502020204030204" pitchFamily="34" charset="0"/>
                <a:cs typeface="Arial" panose="020B0604020202020204" pitchFamily="34" charset="0"/>
              </a:rPr>
              <a:t>Если второго родителя призвали по мобилизации или он проходит службу по контракту добровольцем, то родителю с ребенком до 14 лет установлена следующая гарантия: направление в командировки, привлечение к сверхурочной работе, работе в ночное время, выходные и нерабочие праздничные дни женщин, допускается только с письменного согласия работника и при условии, что это не запрещено им в соответствии с медицинским заключением, при этом они должны быть ознакомлены в письменной форме со своим правом отказаться от выполнения такой работы</a:t>
            </a:r>
          </a:p>
          <a:p>
            <a:pPr>
              <a:lnSpc>
                <a:spcPct val="107000"/>
              </a:lnSpc>
              <a:spcAft>
                <a:spcPts val="800"/>
              </a:spcAft>
            </a:pPr>
            <a:r>
              <a:rPr lang="ru-RU" sz="1600" dirty="0">
                <a:ea typeface="Calibri" panose="020F0502020204030204" pitchFamily="34" charset="0"/>
                <a:cs typeface="Arial" panose="020B0604020202020204" pitchFamily="34" charset="0"/>
              </a:rPr>
              <a:t> </a:t>
            </a:r>
          </a:p>
          <a:p>
            <a:pPr>
              <a:lnSpc>
                <a:spcPct val="107000"/>
              </a:lnSpc>
              <a:spcAft>
                <a:spcPts val="800"/>
              </a:spcAft>
            </a:pPr>
            <a:endParaRPr lang="ru-RU" sz="1600" dirty="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969840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6884302E-14A4-4DE2-9294-4AD96A337FDF}"/>
              </a:ext>
            </a:extLst>
          </p:cNvPr>
          <p:cNvSpPr txBox="1"/>
          <p:nvPr/>
        </p:nvSpPr>
        <p:spPr>
          <a:xfrm>
            <a:off x="920552" y="332657"/>
            <a:ext cx="7776864" cy="4770537"/>
          </a:xfrm>
          <a:prstGeom prst="rect">
            <a:avLst/>
          </a:prstGeom>
          <a:noFill/>
        </p:spPr>
        <p:txBody>
          <a:bodyPr wrap="square">
            <a:spAutoFit/>
          </a:bodyPr>
          <a:lstStyle/>
          <a:p>
            <a:r>
              <a:rPr lang="ru-RU" sz="1600" b="1" dirty="0">
                <a:ea typeface="Calibri" panose="020F0502020204030204" pitchFamily="34" charset="0"/>
                <a:cs typeface="Arial" panose="020B0604020202020204" pitchFamily="34" charset="0"/>
              </a:rPr>
              <a:t>Увольнение</a:t>
            </a:r>
          </a:p>
          <a:p>
            <a:endParaRPr lang="ru-RU" sz="1600" dirty="0">
              <a:ea typeface="Calibri" panose="020F0502020204030204" pitchFamily="34" charset="0"/>
              <a:cs typeface="Arial" panose="020B0604020202020204" pitchFamily="34" charset="0"/>
            </a:endParaRPr>
          </a:p>
          <a:p>
            <a:r>
              <a:rPr lang="ru-RU" sz="1600" dirty="0">
                <a:ea typeface="Calibri" panose="020F0502020204030204" pitchFamily="34" charset="0"/>
                <a:cs typeface="Arial" panose="020B0604020202020204" pitchFamily="34" charset="0"/>
              </a:rPr>
              <a:t>В период приостановления трудового договора расторгнуть его можно только в случае истечения срока срочного трудового договора, ликвидации организации или прекращения деятельности ИП (ст.351.7 ТК РФ)</a:t>
            </a:r>
          </a:p>
          <a:p>
            <a:endParaRPr lang="ru-RU" sz="1600" dirty="0">
              <a:ea typeface="Calibri" panose="020F0502020204030204" pitchFamily="34" charset="0"/>
              <a:cs typeface="Arial" panose="020B0604020202020204" pitchFamily="34" charset="0"/>
            </a:endParaRPr>
          </a:p>
          <a:p>
            <a:r>
              <a:rPr lang="ru-RU" sz="1600" dirty="0">
                <a:ea typeface="Calibri" panose="020F0502020204030204" pitchFamily="34" charset="0"/>
                <a:cs typeface="Arial" panose="020B0604020202020204" pitchFamily="34" charset="0"/>
              </a:rPr>
              <a:t>Если после окончания службы (действия контракта) работник в течение 3 месяцев не приступил к обязанностям, то его можно уволить по соответствующему основанию по инициативе работодателя (новое основание для увольнения в связи с невыходом на работу после окончания службы внесли в ст. 81 ТК РФ)</a:t>
            </a:r>
          </a:p>
          <a:p>
            <a:endParaRPr lang="ru-RU" sz="1600" dirty="0">
              <a:ea typeface="Calibri" panose="020F0502020204030204" pitchFamily="34" charset="0"/>
              <a:cs typeface="Arial" panose="020B0604020202020204" pitchFamily="34" charset="0"/>
            </a:endParaRPr>
          </a:p>
          <a:p>
            <a:r>
              <a:rPr lang="ru-RU" sz="1600" dirty="0">
                <a:ea typeface="Calibri" panose="020F0502020204030204" pitchFamily="34" charset="0"/>
                <a:cs typeface="Arial" panose="020B0604020202020204" pitchFamily="34" charset="0"/>
              </a:rPr>
              <a:t>Запретили расторгать трудовой договор по не зависящим от воли сторон обстоятельствам в случае призыва по мобилизации (дописали исключение в п.1 ч.1 ст. 83 ТК РФ)</a:t>
            </a:r>
          </a:p>
          <a:p>
            <a:endParaRPr lang="ru-RU" sz="1600" dirty="0">
              <a:ea typeface="Calibri" panose="020F0502020204030204" pitchFamily="34" charset="0"/>
              <a:cs typeface="Arial" panose="020B0604020202020204" pitchFamily="34" charset="0"/>
            </a:endParaRPr>
          </a:p>
          <a:p>
            <a:r>
              <a:rPr lang="ru-RU" sz="1600" dirty="0">
                <a:ea typeface="Calibri" panose="020F0502020204030204" pitchFamily="34" charset="0"/>
                <a:cs typeface="Arial" panose="020B0604020202020204" pitchFamily="34" charset="0"/>
              </a:rPr>
              <a:t>Работник с ребенком в возрасте до 18 лет имеет преимущественное право остаться на работе при сокращении, если второго родителя призвали на военную службу  (добавили в ст.179 ТК РФ)</a:t>
            </a:r>
          </a:p>
          <a:p>
            <a:endParaRPr lang="ru-RU" sz="1600" dirty="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38072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52322" y="491559"/>
            <a:ext cx="9085454" cy="5334000"/>
          </a:xfrm>
        </p:spPr>
        <p:txBody>
          <a:bodyPr>
            <a:noAutofit/>
          </a:bodyPr>
          <a:lstStyle/>
          <a:p>
            <a:pPr marL="4233" indent="0">
              <a:spcBef>
                <a:spcPts val="0"/>
              </a:spcBef>
              <a:buNone/>
            </a:pPr>
            <a:r>
              <a:rPr lang="ru-RU" sz="1600" b="1" dirty="0"/>
              <a:t>Отчетность СФР</a:t>
            </a:r>
            <a:r>
              <a:rPr lang="ru-RU" sz="1600" b="1" dirty="0">
                <a:cs typeface="Arial" panose="020B0604020202020204" pitchFamily="34" charset="0"/>
              </a:rPr>
              <a:t>:</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b="1" dirty="0">
                <a:cs typeface="Arial" panose="020B0604020202020204" pitchFamily="34" charset="0"/>
              </a:rPr>
              <a:t>На рассмотрении находится проект единой формы «Сведения для ведения индивидуального (персонифицированного) учета и сведения о начисленных страховых взносах на обязательное социальное страхование от несчастных случаев на производстве и профессиональных заболеваний (ЕФС-1)»</a:t>
            </a:r>
            <a:r>
              <a:rPr lang="ru-RU" sz="1600" dirty="0">
                <a:cs typeface="Arial" panose="020B0604020202020204" pitchFamily="34" charset="0"/>
              </a:rPr>
              <a:t> и порядка ее заполнения.</a:t>
            </a:r>
          </a:p>
          <a:p>
            <a:pPr marL="4233" indent="0">
              <a:spcBef>
                <a:spcPts val="0"/>
              </a:spcBef>
              <a:buNone/>
            </a:pPr>
            <a:r>
              <a:rPr lang="ru-RU" sz="1600" dirty="0">
                <a:cs typeface="Arial" panose="020B0604020202020204" pitchFamily="34" charset="0"/>
              </a:rPr>
              <a:t>Проект Постановления: </a:t>
            </a:r>
            <a:r>
              <a:rPr lang="ru-RU" sz="1600" dirty="0">
                <a:cs typeface="Arial" panose="020B0604020202020204" pitchFamily="34" charset="0"/>
                <a:hlinkClick r:id="rId2">
                  <a:extLst>
                    <a:ext uri="{A12FA001-AC4F-418D-AE19-62706E023703}">
                      <ahyp:hlinkClr xmlns:ahyp="http://schemas.microsoft.com/office/drawing/2018/hyperlinkcolor" val="tx"/>
                    </a:ext>
                  </a:extLst>
                </a:hlinkClick>
              </a:rPr>
              <a:t>http://regulation.gov.ru/p/131496</a:t>
            </a:r>
            <a:r>
              <a:rPr lang="ru-RU" sz="1600" dirty="0">
                <a:cs typeface="Arial" panose="020B0604020202020204" pitchFamily="34" charset="0"/>
              </a:rPr>
              <a:t> </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dirty="0">
                <a:cs typeface="Arial" panose="020B0604020202020204" pitchFamily="34" charset="0"/>
              </a:rPr>
              <a:t>Она будет состоять из двух разделов:</a:t>
            </a:r>
          </a:p>
          <a:p>
            <a:pPr marL="4233" indent="0">
              <a:spcBef>
                <a:spcPts val="0"/>
              </a:spcBef>
              <a:buNone/>
            </a:pPr>
            <a:r>
              <a:rPr lang="ru-RU" sz="1600" dirty="0">
                <a:cs typeface="Arial" panose="020B0604020202020204" pitchFamily="34" charset="0"/>
              </a:rPr>
              <a:t>- сведения о трудовой (иной) деятельности, страховом стаже, зарплате и дополнительных страховых взносах на накопительную пенсию;</a:t>
            </a:r>
          </a:p>
          <a:p>
            <a:pPr marL="4233" indent="0">
              <a:spcBef>
                <a:spcPts val="0"/>
              </a:spcBef>
              <a:buNone/>
            </a:pPr>
            <a:r>
              <a:rPr lang="ru-RU" sz="1600" dirty="0">
                <a:cs typeface="Arial" panose="020B0604020202020204" pitchFamily="34" charset="0"/>
              </a:rPr>
              <a:t>- сведения о начисленных страховых взносах на ОСС от несчастных случаев на производстве и профзаболеваний.</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dirty="0">
                <a:cs typeface="Arial" panose="020B0604020202020204" pitchFamily="34" charset="0"/>
              </a:rPr>
              <a:t>Форму ЕФС-1 нужно будет заполнять на основании первичных документов, в том числе приказов, других документов кадрового учета и данных бухучета, технологической документации, а также на основании гражданско-правовых и иных договоров, на вознаграждение по которым начисляются страховые взносы.</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dirty="0">
                <a:cs typeface="Arial" panose="020B0604020202020204" pitchFamily="34" charset="0"/>
              </a:rPr>
              <a:t>Фактически ЕФС-1 заменит 4-ФСС, СЗВ-М, СЗВ-ТД, СЗВ-СТАЖ, ДСВ-3.</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dirty="0">
                <a:cs typeface="Arial" panose="020B0604020202020204" pitchFamily="34" charset="0"/>
              </a:rPr>
              <a:t>Так, согласно пп. в п. 8 ст. 2 Закона N 237-ФЗ страхователь представляет в органы СФР сведения для индивидуального (персонифицированного) учета в составе единой формы сведений. В единую форму сведений включаются также данные о начисленных страховых взносах на ОСС от НС и ПЗ, представляемые ежеквартально.</a:t>
            </a:r>
          </a:p>
        </p:txBody>
      </p:sp>
    </p:spTree>
    <p:extLst>
      <p:ext uri="{BB962C8B-B14F-4D97-AF65-F5344CB8AC3E}">
        <p14:creationId xmlns:p14="http://schemas.microsoft.com/office/powerpoint/2010/main" val="33523026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27888E2-6E43-416C-8560-73E2B85B8F62}"/>
              </a:ext>
            </a:extLst>
          </p:cNvPr>
          <p:cNvSpPr txBox="1"/>
          <p:nvPr/>
        </p:nvSpPr>
        <p:spPr>
          <a:xfrm>
            <a:off x="848544" y="404665"/>
            <a:ext cx="8424936" cy="4770537"/>
          </a:xfrm>
          <a:prstGeom prst="rect">
            <a:avLst/>
          </a:prstGeom>
          <a:noFill/>
        </p:spPr>
        <p:txBody>
          <a:bodyPr wrap="square">
            <a:spAutoFit/>
          </a:bodyPr>
          <a:lstStyle/>
          <a:p>
            <a:r>
              <a:rPr lang="ru-RU" sz="1600" b="1" dirty="0">
                <a:solidFill>
                  <a:srgbClr val="000000"/>
                </a:solidFill>
              </a:rPr>
              <a:t>Последние новости …</a:t>
            </a:r>
          </a:p>
          <a:p>
            <a:endParaRPr lang="ru-RU" sz="1600" b="1" dirty="0">
              <a:solidFill>
                <a:srgbClr val="000000"/>
              </a:solidFill>
            </a:endParaRPr>
          </a:p>
          <a:p>
            <a:r>
              <a:rPr lang="ru-RU" sz="1600" b="1" dirty="0"/>
              <a:t>Разъяснили особенности учета занятости добровольцев и мобилизованных работников</a:t>
            </a:r>
            <a:endParaRPr lang="en-US" sz="1600" b="1" dirty="0"/>
          </a:p>
          <a:p>
            <a:r>
              <a:rPr lang="en-US" sz="1600" dirty="0"/>
              <a:t>(</a:t>
            </a:r>
            <a:r>
              <a:rPr lang="ru-RU" sz="1600" dirty="0"/>
              <a:t>Информация Росстата: </a:t>
            </a:r>
            <a:r>
              <a:rPr lang="en-US" sz="1600" dirty="0">
                <a:solidFill>
                  <a:srgbClr val="0000FF"/>
                </a:solidFill>
                <a:hlinkClick r:id="rId2">
                  <a:extLst>
                    <a:ext uri="{A12FA001-AC4F-418D-AE19-62706E023703}">
                      <ahyp:hlinkClr xmlns:ahyp="http://schemas.microsoft.com/office/drawing/2018/hyperlinkcolor" val="tx"/>
                    </a:ext>
                  </a:extLst>
                </a:hlinkClick>
              </a:rPr>
              <a:t>https://</a:t>
            </a:r>
            <a:r>
              <a:rPr lang="en-US" sz="1600" dirty="0">
                <a:hlinkClick r:id="rId2">
                  <a:extLst>
                    <a:ext uri="{A12FA001-AC4F-418D-AE19-62706E023703}">
                      <ahyp:hlinkClr xmlns:ahyp="http://schemas.microsoft.com/office/drawing/2018/hyperlinkcolor" val="tx"/>
                    </a:ext>
                  </a:extLst>
                </a:hlinkClick>
              </a:rPr>
              <a:t>rosstat.gov.ru/respondents</a:t>
            </a:r>
            <a:r>
              <a:rPr lang="ru-RU" sz="1600" dirty="0"/>
              <a:t>) </a:t>
            </a:r>
            <a:endParaRPr lang="en-US" sz="1600" dirty="0"/>
          </a:p>
          <a:p>
            <a:pPr marL="285750" indent="-285750">
              <a:buFont typeface="Arial" panose="020B0604020202020204" pitchFamily="34" charset="0"/>
              <a:buChar char="•"/>
            </a:pPr>
            <a:r>
              <a:rPr lang="ru-RU" sz="1600" dirty="0"/>
              <a:t>Росстат указал, что мобилизованных и добровольно оказывающих содействие ВС РФ сотрудников на период прохождения военной службы или действия контракта включают в списочную численность персонала как целые единицы. В среднесписочную численность они не входят.</a:t>
            </a:r>
            <a:endParaRPr lang="en-US" sz="1600" dirty="0"/>
          </a:p>
          <a:p>
            <a:pPr marL="285750" indent="-285750">
              <a:buFont typeface="Arial" panose="020B0604020202020204" pitchFamily="34" charset="0"/>
              <a:buChar char="•"/>
            </a:pPr>
            <a:r>
              <a:rPr lang="ru-RU" sz="1600" dirty="0"/>
              <a:t>В отчет П-4 (НЗ) "Сведения о неполной занятости и движении работников" таких сотрудников вносят в численность работников списочного состава на конец отчетного квартала (строка 11) и не включают в выбывших (строка 07).</a:t>
            </a:r>
            <a:endParaRPr lang="en-US" sz="1600" dirty="0"/>
          </a:p>
          <a:p>
            <a:pPr marL="285750" indent="-285750">
              <a:buFont typeface="Arial" panose="020B0604020202020204" pitchFamily="34" charset="0"/>
              <a:buChar char="•"/>
            </a:pPr>
            <a:r>
              <a:rPr lang="ru-RU" sz="1600" dirty="0"/>
              <a:t>В П-4 "Сведения о численности и заработной плате работников" мобилизованных и добровольцев в среднесписочной численности (графа 2) не отражают. Начисленные им после приостановления трудового договора выплаты, которые учитывают в фонде зарплаты и указывают, например, в формах П-1 и П-2, следует представить в графе 10.</a:t>
            </a:r>
            <a:endParaRPr lang="en-US" sz="1600" dirty="0"/>
          </a:p>
          <a:p>
            <a:pPr marL="285750" indent="-285750">
              <a:buFont typeface="Arial" panose="020B0604020202020204" pitchFamily="34" charset="0"/>
              <a:buChar char="•"/>
            </a:pPr>
            <a:r>
              <a:rPr lang="ru-RU" sz="1600" dirty="0"/>
              <a:t>Сведения о тех, кого приняли по срочному трудовому договору на место мобилизованных либо добровольно оказывающих содействие ВС РФ работников, включают как в списочную, так и в среднесписочную численность, а их выплаты — в фонд зарплаты работников списочного состава.</a:t>
            </a:r>
          </a:p>
        </p:txBody>
      </p:sp>
    </p:spTree>
    <p:extLst>
      <p:ext uri="{BB962C8B-B14F-4D97-AF65-F5344CB8AC3E}">
        <p14:creationId xmlns:p14="http://schemas.microsoft.com/office/powerpoint/2010/main" val="1073882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52322" y="491559"/>
            <a:ext cx="9085454" cy="5334000"/>
          </a:xfrm>
        </p:spPr>
        <p:txBody>
          <a:bodyPr>
            <a:noAutofit/>
          </a:bodyPr>
          <a:lstStyle/>
          <a:p>
            <a:pPr marL="4233" indent="0">
              <a:spcBef>
                <a:spcPts val="0"/>
              </a:spcBef>
              <a:buNone/>
            </a:pPr>
            <a:r>
              <a:rPr lang="ru-RU" sz="1600" b="1" dirty="0"/>
              <a:t>Отчетность СФР</a:t>
            </a:r>
            <a:r>
              <a:rPr lang="ru-RU" sz="1600" b="1" dirty="0">
                <a:cs typeface="Arial" panose="020B0604020202020204" pitchFamily="34" charset="0"/>
              </a:rPr>
              <a:t>:</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b="1" dirty="0">
                <a:cs typeface="Arial" panose="020B0604020202020204" pitchFamily="34" charset="0"/>
              </a:rPr>
              <a:t>Отчетность необходимо будет передавать в новый фонд по единой форме (за исключением некоторых сведений, которые нужно будет подавать в налоговую)</a:t>
            </a:r>
          </a:p>
          <a:p>
            <a:pPr marL="4233" indent="0">
              <a:spcBef>
                <a:spcPts val="0"/>
              </a:spcBef>
              <a:buNone/>
            </a:pPr>
            <a:r>
              <a:rPr lang="ru-RU" sz="1600" dirty="0">
                <a:cs typeface="Arial" panose="020B0604020202020204" pitchFamily="34" charset="0"/>
              </a:rPr>
              <a:t>(Федеральный закон от 14 июля 2022 г. № 237-ФЗ </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b="1" dirty="0">
                <a:cs typeface="Arial" panose="020B0604020202020204" pitchFamily="34" charset="0"/>
              </a:rPr>
              <a:t>С 01.01.2023 в случаях перевода на другую постоянную работу и подачи заявления о ведении трудовой книжки или предоставлении сведений о трудовой деятельности – сведения в составе единой форме будут представляться не позднее 25-го числа месяца, следующего за отчетным </a:t>
            </a:r>
            <a:r>
              <a:rPr lang="ru-RU" sz="1600" dirty="0">
                <a:cs typeface="Arial" panose="020B0604020202020204" pitchFamily="34" charset="0"/>
              </a:rPr>
              <a:t>(Федеральный закон от 14 июля 2022 г. N 237-ФЗ "О внесении изменений в отдельные законодательные акты Российской Федерации").</a:t>
            </a:r>
          </a:p>
          <a:p>
            <a:pPr marL="4233" indent="0">
              <a:spcBef>
                <a:spcPts val="0"/>
              </a:spcBef>
              <a:buNone/>
            </a:pPr>
            <a:endParaRPr lang="ru-RU" sz="1600" dirty="0">
              <a:cs typeface="Arial" panose="020B0604020202020204" pitchFamily="34" charset="0"/>
            </a:endParaRPr>
          </a:p>
          <a:p>
            <a:pPr marL="4233" indent="0">
              <a:spcBef>
                <a:spcPts val="0"/>
              </a:spcBef>
              <a:buNone/>
            </a:pPr>
            <a:r>
              <a:rPr lang="ru-RU" sz="1600" dirty="0">
                <a:cs typeface="Arial" panose="020B0604020202020204" pitchFamily="34" charset="0"/>
              </a:rPr>
              <a:t>За отчетные периоды, истекшие до 1 января 2023 года, формы </a:t>
            </a:r>
            <a:r>
              <a:rPr lang="ru-RU" sz="1600" dirty="0" err="1">
                <a:cs typeface="Arial" panose="020B0604020202020204" pitchFamily="34" charset="0"/>
              </a:rPr>
              <a:t>персотчетности</a:t>
            </a:r>
            <a:r>
              <a:rPr lang="ru-RU" sz="1600" dirty="0">
                <a:cs typeface="Arial" panose="020B0604020202020204" pitchFamily="34" charset="0"/>
              </a:rPr>
              <a:t> нужно сдавать по тем же формам и в том же порядке, что и сейчас.</a:t>
            </a:r>
          </a:p>
        </p:txBody>
      </p:sp>
    </p:spTree>
    <p:extLst>
      <p:ext uri="{BB962C8B-B14F-4D97-AF65-F5344CB8AC3E}">
        <p14:creationId xmlns:p14="http://schemas.microsoft.com/office/powerpoint/2010/main" val="23277431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52322" y="491559"/>
            <a:ext cx="9085454" cy="5334000"/>
          </a:xfrm>
        </p:spPr>
        <p:txBody>
          <a:bodyPr>
            <a:noAutofit/>
          </a:bodyPr>
          <a:lstStyle/>
          <a:p>
            <a:pPr marL="4233" indent="0">
              <a:spcBef>
                <a:spcPts val="0"/>
              </a:spcBef>
              <a:buNone/>
            </a:pPr>
            <a:r>
              <a:rPr lang="ru-RU" sz="1600" dirty="0">
                <a:cs typeface="Arial" panose="020B0604020202020204" pitchFamily="34" charset="0"/>
              </a:rPr>
              <a:t>Сведения о страховом стаже в СЗВ-СТАЖ, ОДВ-1, СЗВ-КОРР, СЗВ-ИСХ заполняются по-новому (Постановление Правления Пенсионного фонда России от 13.10.2022 N 216п ). Это связано с изменением правил исчисления периодов работы (деятельности), дающей право на досрочную пенсию, в части включения в стаж периодов профобучения или дополнительного профобразования с отрывом от работы, работающих в районах Крайнего Севера и приравненных к ним местностях, а также с необходимостью включения периодов приостановления и возобновления действия трудового договора с работником. Установлено, что формы применяются за периоды до 01.01.2023 г.</a:t>
            </a:r>
          </a:p>
          <a:p>
            <a:pPr marL="4233" indent="0">
              <a:spcBef>
                <a:spcPts val="0"/>
              </a:spcBef>
              <a:buNone/>
            </a:pPr>
            <a:r>
              <a:rPr lang="ru-RU" sz="1600" dirty="0">
                <a:cs typeface="Arial" panose="020B0604020202020204" pitchFamily="34" charset="0"/>
              </a:rPr>
              <a:t> В ПФР пояснили, что представление СЗВ-ТД о приостановлении и возобновлении действия трудового договора предусмотрено только в отношении работников, призванных на военную службу в связи с частичной мобилизацией (Письма ПФР от 16.11. 2022 № В-102523-19/135490-22 и № Р-101917-19/135804-22).</a:t>
            </a:r>
          </a:p>
        </p:txBody>
      </p:sp>
    </p:spTree>
    <p:extLst>
      <p:ext uri="{BB962C8B-B14F-4D97-AF65-F5344CB8AC3E}">
        <p14:creationId xmlns:p14="http://schemas.microsoft.com/office/powerpoint/2010/main" val="1672747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612648" y="465199"/>
            <a:ext cx="9034271" cy="5675360"/>
          </a:xfrm>
        </p:spPr>
        <p:txBody>
          <a:bodyPr>
            <a:noAutofit/>
          </a:bodyPr>
          <a:lstStyle/>
          <a:p>
            <a:pPr marL="0" lvl="0" indent="0">
              <a:spcBef>
                <a:spcPts val="0"/>
              </a:spcBef>
              <a:buNone/>
            </a:pPr>
            <a:r>
              <a:rPr lang="ru-RU" sz="1600" b="1" dirty="0"/>
              <a:t>Порядок выполнения квоты</a:t>
            </a:r>
          </a:p>
          <a:p>
            <a:pPr marL="0" lvl="0" indent="0">
              <a:spcBef>
                <a:spcPts val="0"/>
              </a:spcBef>
              <a:buNone/>
            </a:pPr>
            <a:endParaRPr lang="ru-RU" sz="1600" b="1" dirty="0">
              <a:cs typeface="Arial" panose="020B0604020202020204" pitchFamily="34" charset="0"/>
            </a:endParaRPr>
          </a:p>
          <a:p>
            <a:pPr marL="0" lvl="0" indent="0">
              <a:spcBef>
                <a:spcPts val="0"/>
              </a:spcBef>
              <a:buNone/>
            </a:pPr>
            <a:r>
              <a:rPr lang="ru-RU" sz="1600" b="1" dirty="0">
                <a:cs typeface="Arial" panose="020B0604020202020204" pitchFamily="34" charset="0"/>
              </a:rPr>
              <a:t>С 1 сентября 2022 </a:t>
            </a:r>
            <a:r>
              <a:rPr lang="ru-RU" sz="1600" dirty="0">
                <a:cs typeface="Arial" panose="020B0604020202020204" pitchFamily="34" charset="0"/>
              </a:rPr>
              <a:t>года вступает в силу порядок выполнения работодателем квоты для трудоустройства инвалидов, утв. Постановлением Правительства РФ от 14.03.2022 N 366. Порядок будет действовать до  1 сентября 2028 года.</a:t>
            </a:r>
          </a:p>
          <a:p>
            <a:pPr marL="0" lvl="0" indent="0">
              <a:spcBef>
                <a:spcPts val="0"/>
              </a:spcBef>
              <a:buNone/>
            </a:pPr>
            <a:r>
              <a:rPr lang="ru-RU" sz="1600" dirty="0">
                <a:cs typeface="Arial" panose="020B0604020202020204" pitchFamily="34" charset="0"/>
              </a:rPr>
              <a:t>1. Квоту понадобится рассчитывать ежегодно до 1 февраля. При этом исходить нужно из среднесписочной численности персонала за IV квартал. </a:t>
            </a:r>
          </a:p>
          <a:p>
            <a:pPr marL="0" lvl="0" indent="0">
              <a:spcBef>
                <a:spcPts val="0"/>
              </a:spcBef>
              <a:buNone/>
            </a:pPr>
            <a:r>
              <a:rPr lang="ru-RU" sz="1600" dirty="0">
                <a:cs typeface="Arial" panose="020B0604020202020204" pitchFamily="34" charset="0"/>
              </a:rPr>
              <a:t>2. Выполнить квоту нужно в течение года с учетом ее возможного перерасчета (если перерасчет был произведен). </a:t>
            </a:r>
          </a:p>
          <a:p>
            <a:pPr marL="0" lvl="0" indent="0">
              <a:spcBef>
                <a:spcPts val="0"/>
              </a:spcBef>
              <a:buNone/>
            </a:pPr>
            <a:r>
              <a:rPr lang="ru-RU" sz="1600" dirty="0">
                <a:cs typeface="Arial" panose="020B0604020202020204" pitchFamily="34" charset="0"/>
              </a:rPr>
              <a:t>3. Квоту сочтут выполненной, если работников оформили на любые рабочие места: </a:t>
            </a:r>
          </a:p>
          <a:p>
            <a:pPr marL="285750" lvl="0" indent="-285750">
              <a:spcBef>
                <a:spcPts val="0"/>
              </a:spcBef>
            </a:pPr>
            <a:r>
              <a:rPr lang="ru-RU" sz="1600" dirty="0">
                <a:cs typeface="Arial" panose="020B0604020202020204" pitchFamily="34" charset="0"/>
              </a:rPr>
              <a:t>по трудовому договору (в том числе срочному) непосредственно у работодателя;</a:t>
            </a:r>
          </a:p>
          <a:p>
            <a:pPr marL="285750" lvl="0" indent="-285750">
              <a:spcBef>
                <a:spcPts val="0"/>
              </a:spcBef>
            </a:pPr>
            <a:r>
              <a:rPr lang="ru-RU" sz="1600" dirty="0">
                <a:cs typeface="Arial" panose="020B0604020202020204" pitchFamily="34" charset="0"/>
              </a:rPr>
              <a:t>трудовому договору в рамках соглашения с иной организацией или ИП о трудоустройстве инвалидов. </a:t>
            </a:r>
          </a:p>
          <a:p>
            <a:pPr marL="0" lvl="0" indent="0">
              <a:spcBef>
                <a:spcPts val="0"/>
              </a:spcBef>
              <a:buNone/>
            </a:pPr>
            <a:r>
              <a:rPr lang="ru-RU" sz="1600" dirty="0">
                <a:cs typeface="Arial" panose="020B0604020202020204" pitchFamily="34" charset="0"/>
              </a:rPr>
              <a:t>4. Трудоустройство инвалида в другой организации и у ИП, имеющих свои квоты, не идет тем работодателям в счет установленной квоты. </a:t>
            </a:r>
          </a:p>
          <a:p>
            <a:pPr marL="4233" indent="0">
              <a:spcBef>
                <a:spcPts val="0"/>
              </a:spcBef>
              <a:buNone/>
            </a:pPr>
            <a:endParaRPr lang="ru-RU" sz="1600" dirty="0">
              <a:cs typeface="Arial" panose="020B0604020202020204" pitchFamily="34" charset="0"/>
            </a:endParaRPr>
          </a:p>
        </p:txBody>
      </p:sp>
    </p:spTree>
    <p:extLst>
      <p:ext uri="{BB962C8B-B14F-4D97-AF65-F5344CB8AC3E}">
        <p14:creationId xmlns:p14="http://schemas.microsoft.com/office/powerpoint/2010/main" val="97987731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6632</TotalTime>
  <Words>12165</Words>
  <Application>Microsoft Office PowerPoint</Application>
  <PresentationFormat>Лист A4 (210x297 мм)</PresentationFormat>
  <Paragraphs>658</Paragraphs>
  <Slides>60</Slides>
  <Notes>4</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60</vt:i4>
      </vt:variant>
    </vt:vector>
  </HeadingPairs>
  <TitlesOfParts>
    <vt:vector size="65" baseType="lpstr">
      <vt:lpstr>-apple-system</vt:lpstr>
      <vt:lpstr>Arial</vt:lpstr>
      <vt:lpstr>Calibri</vt:lpstr>
      <vt:lpstr>Courier New</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Сапсай Ирина Александровна</dc:creator>
  <cp:lastModifiedBy>ADMIN</cp:lastModifiedBy>
  <cp:revision>718</cp:revision>
  <cp:lastPrinted>2019-10-16T07:16:07Z</cp:lastPrinted>
  <dcterms:created xsi:type="dcterms:W3CDTF">2019-09-25T15:20:55Z</dcterms:created>
  <dcterms:modified xsi:type="dcterms:W3CDTF">2022-12-15T07:55:50Z</dcterms:modified>
</cp:coreProperties>
</file>