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79" r:id="rId3"/>
    <p:sldId id="259" r:id="rId4"/>
    <p:sldId id="265" r:id="rId5"/>
    <p:sldId id="266" r:id="rId6"/>
    <p:sldId id="281" r:id="rId7"/>
    <p:sldId id="268" r:id="rId8"/>
    <p:sldId id="269" r:id="rId9"/>
    <p:sldId id="270" r:id="rId10"/>
    <p:sldId id="274" r:id="rId11"/>
    <p:sldId id="271" r:id="rId12"/>
    <p:sldId id="272" r:id="rId13"/>
    <p:sldId id="314" r:id="rId14"/>
    <p:sldId id="315" r:id="rId15"/>
    <p:sldId id="316" r:id="rId16"/>
    <p:sldId id="317" r:id="rId17"/>
    <p:sldId id="289" r:id="rId18"/>
    <p:sldId id="310" r:id="rId19"/>
    <p:sldId id="311" r:id="rId20"/>
    <p:sldId id="305" r:id="rId21"/>
    <p:sldId id="290" r:id="rId22"/>
    <p:sldId id="292" r:id="rId23"/>
    <p:sldId id="293" r:id="rId24"/>
    <p:sldId id="296" r:id="rId25"/>
    <p:sldId id="313" r:id="rId26"/>
    <p:sldId id="312" r:id="rId27"/>
  </p:sldIdLst>
  <p:sldSz cx="9144000" cy="6858000" type="screen4x3"/>
  <p:notesSz cx="6858000" cy="9144000"/>
  <p:embeddedFontLst>
    <p:embeddedFont>
      <p:font typeface="Proxima Nova" panose="020B0604020202020204" charset="0"/>
      <p:regular r:id="rId29"/>
      <p:bold r:id="rId30"/>
      <p:italic r:id="rId31"/>
      <p:boldItalic r:id="rId32"/>
    </p:embeddedFont>
    <p:embeddedFont>
      <p:font typeface="Helvetica Neue" panose="020B0604020202020204" charset="0"/>
      <p:regular r:id="rId33"/>
      <p:bold r:id="rId34"/>
      <p:italic r:id="rId35"/>
      <p:boldItalic r:id="rId36"/>
    </p:embeddedFont>
    <p:embeddedFont>
      <p:font typeface="Tahoma" panose="020B0604030504040204" pitchFamily="34" charset="0"/>
      <p:regular r:id="rId37"/>
      <p:bold r:id="rId38"/>
    </p:embeddedFont>
    <p:embeddedFont>
      <p:font typeface="Helvetica Neue Light" panose="020B0604020202020204" charset="0"/>
      <p:regular r:id="rId39"/>
      <p:bold r:id="rId40"/>
      <p:italic r:id="rId41"/>
      <p:boldItalic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MS PGothic" panose="020B0600070205080204" pitchFamily="34" charset="-128"/>
      <p:regular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8" roundtripDataSignature="AMtx7mitAjdmbYrK63jfd1MA2VQmZMpD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43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272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68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7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509108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2873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1732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460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5431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317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640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9386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2384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2853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729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одзаголовок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0"/>
          <p:cNvSpPr txBox="1"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0"/>
          <p:cNvSpPr txBox="1">
            <a:spLocks noGrp="1"/>
          </p:cNvSpPr>
          <p:nvPr>
            <p:ph type="body" idx="1"/>
          </p:nvPr>
        </p:nvSpPr>
        <p:spPr>
          <a:xfrm>
            <a:off x="892969" y="3545086"/>
            <a:ext cx="7358063" cy="794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1"/>
              <a:buFont typeface="Helvetica Neue"/>
              <a:buNone/>
              <a:defRPr sz="2601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1"/>
              <a:buFont typeface="Helvetica Neue"/>
              <a:buNone/>
              <a:defRPr sz="2601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1"/>
              <a:buFont typeface="Helvetica Neue"/>
              <a:buNone/>
              <a:defRPr sz="2601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1"/>
              <a:buFont typeface="Helvetica Neue"/>
              <a:buNone/>
              <a:defRPr sz="2601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1"/>
              <a:buFont typeface="Helvetica Neue"/>
              <a:buNone/>
              <a:defRPr sz="2601"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20"/>
          <p:cNvSpPr txBox="1">
            <a:spLocks noGrp="1"/>
          </p:cNvSpPr>
          <p:nvPr>
            <p:ph type="sldNum" idx="12"/>
          </p:nvPr>
        </p:nvSpPr>
        <p:spPr>
          <a:xfrm>
            <a:off x="4430157" y="6536531"/>
            <a:ext cx="278924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1pPr>
            <a:lvl2pPr marL="914400" lvl="1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1" name="Google Shape;21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2" name="Google Shape;22;p21"/>
          <p:cNvSpPr txBox="1">
            <a:spLocks noGrp="1"/>
          </p:cNvSpPr>
          <p:nvPr>
            <p:ph type="sldNum" idx="12"/>
          </p:nvPr>
        </p:nvSpPr>
        <p:spPr>
          <a:xfrm>
            <a:off x="4430157" y="6536531"/>
            <a:ext cx="278924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>
            <a:spLocks noGrp="1"/>
          </p:cNvSpPr>
          <p:nvPr>
            <p:ph type="body" idx="1"/>
          </p:nvPr>
        </p:nvSpPr>
        <p:spPr>
          <a:xfrm>
            <a:off x="892969" y="4473773"/>
            <a:ext cx="7358063" cy="362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7"/>
              <a:buFont typeface="Helvetica Neue"/>
              <a:buNone/>
              <a:defRPr sz="1687" i="1"/>
            </a:lvl1pPr>
            <a:lvl2pPr marL="914400" lvl="1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body" idx="2"/>
          </p:nvPr>
        </p:nvSpPr>
        <p:spPr>
          <a:xfrm>
            <a:off x="892969" y="2979431"/>
            <a:ext cx="7358063" cy="470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1"/>
              <a:buFont typeface="Helvetica Neue"/>
              <a:buNone/>
              <a:defRPr sz="239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sldNum" idx="12"/>
          </p:nvPr>
        </p:nvSpPr>
        <p:spPr>
          <a:xfrm>
            <a:off x="4430157" y="6536531"/>
            <a:ext cx="278924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lvl="0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1pPr>
            <a:lvl2pPr marL="0" lvl="1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2pPr>
            <a:lvl3pPr marL="0" lvl="2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3pPr>
            <a:lvl4pPr marL="0" lvl="3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4pPr>
            <a:lvl5pPr marL="0" lvl="4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5pPr>
            <a:lvl6pPr marL="0" lvl="5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6pPr>
            <a:lvl7pPr marL="0" lvl="6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7pPr>
            <a:lvl8pPr marL="0" lvl="7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8pPr>
            <a:lvl9pPr marL="0" lvl="8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Фото — 3 шт.">
  <p:cSld name="Фото — 3 шт.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3"/>
          <p:cNvSpPr>
            <a:spLocks noGrp="1"/>
          </p:cNvSpPr>
          <p:nvPr>
            <p:ph type="pic" idx="2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9" name="Google Shape;29;p23"/>
          <p:cNvSpPr>
            <a:spLocks noGrp="1"/>
          </p:cNvSpPr>
          <p:nvPr>
            <p:ph type="pic" idx="3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0" name="Google Shape;30;p23"/>
          <p:cNvSpPr>
            <a:spLocks noGrp="1"/>
          </p:cNvSpPr>
          <p:nvPr>
            <p:ph type="pic" idx="4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sldNum" idx="12"/>
          </p:nvPr>
        </p:nvSpPr>
        <p:spPr>
          <a:xfrm>
            <a:off x="4430157" y="6536531"/>
            <a:ext cx="278924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lvl="0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1pPr>
            <a:lvl2pPr marL="0" lvl="1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2pPr>
            <a:lvl3pPr marL="0" lvl="2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3pPr>
            <a:lvl4pPr marL="0" lvl="3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4pPr>
            <a:lvl5pPr marL="0" lvl="4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5pPr>
            <a:lvl6pPr marL="0" lvl="5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6pPr>
            <a:lvl7pPr marL="0" lvl="6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7pPr>
            <a:lvl8pPr marL="0" lvl="7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8pPr>
            <a:lvl9pPr marL="0" lvl="8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Фото">
  <p:cSld name="Фото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sldNum" idx="12"/>
          </p:nvPr>
        </p:nvSpPr>
        <p:spPr>
          <a:xfrm>
            <a:off x="4430157" y="6536531"/>
            <a:ext cx="278924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lvl="0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1pPr>
            <a:lvl2pPr marL="0" lvl="1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2pPr>
            <a:lvl3pPr marL="0" lvl="2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3pPr>
            <a:lvl4pPr marL="0" lvl="3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4pPr>
            <a:lvl5pPr marL="0" lvl="4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5pPr>
            <a:lvl6pPr marL="0" lvl="5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6pPr>
            <a:lvl7pPr marL="0" lvl="6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7pPr>
            <a:lvl8pPr marL="0" lvl="7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8pPr>
            <a:lvl9pPr marL="0" lvl="8" indent="0" algn="ct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23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25"/>
              <a:buFont typeface="Helvetica Neue"/>
              <a:buNone/>
              <a:defRPr sz="562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marR="0" lvl="0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000000"/>
              </a:buClr>
              <a:buSzPts val="3263"/>
              <a:buFont typeface="Helvetica Neue"/>
              <a:buChar char="•"/>
              <a:defRPr sz="225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sldNum" idx="12"/>
          </p:nvPr>
        </p:nvSpPr>
        <p:spPr>
          <a:xfrm>
            <a:off x="4430157" y="6536531"/>
            <a:ext cx="278924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spcBef>
                <a:spcPts val="0"/>
              </a:spcBef>
              <a:buNone/>
              <a:defRPr sz="1125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mtrud.rk.gov.ru/ru/document/show/4591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6;&#1085;&#1083;&#1072;&#1081;&#1085;&#1080;&#1085;&#1089;&#1087;&#1077;&#1082;&#1094;&#1080;&#1103;.&#1088;&#1092;/questions/viewFaq/1195" TargetMode="External"/><Relationship Id="rId2" Type="http://schemas.openxmlformats.org/officeDocument/2006/relationships/hyperlink" Target="https://&#1086;&#1085;&#1083;&#1072;&#1081;&#1085;&#1080;&#1085;&#1089;&#1087;&#1077;&#1082;&#1094;&#1080;&#1103;.&#1088;&#1092;/questions/viewFaq/118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6;&#1085;&#1083;&#1072;&#1081;&#1085;&#1080;&#1085;&#1089;&#1087;&#1077;&#1082;&#1094;&#1080;&#1103;.&#1088;&#1092;/questions/viewFaq/26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/>
          <p:nvPr/>
        </p:nvSpPr>
        <p:spPr>
          <a:xfrm>
            <a:off x="1032473" y="1988661"/>
            <a:ext cx="7796854" cy="518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D10D0B"/>
              </a:buClr>
              <a:buSzPts val="2400"/>
              <a:buFont typeface="Proxima Nova"/>
              <a:buNone/>
            </a:pPr>
            <a:r>
              <a:rPr lang="ru-RU" sz="2800" b="1" dirty="0">
                <a:latin typeface="+mj-lt"/>
                <a:sym typeface="Proxima Nova"/>
              </a:rPr>
              <a:t> Время отдыха </a:t>
            </a:r>
            <a:endParaRPr sz="2800" b="1" i="0" u="none" strike="noStrike" cap="none" dirty="0">
              <a:solidFill>
                <a:schemeClr val="dk1"/>
              </a:solidFill>
              <a:latin typeface="+mj-lt"/>
              <a:sym typeface="Arial"/>
            </a:endParaRPr>
          </a:p>
        </p:txBody>
      </p:sp>
      <p:cxnSp>
        <p:nvCxnSpPr>
          <p:cNvPr id="40" name="Google Shape;40;p1"/>
          <p:cNvCxnSpPr/>
          <p:nvPr/>
        </p:nvCxnSpPr>
        <p:spPr>
          <a:xfrm>
            <a:off x="701080" y="3149106"/>
            <a:ext cx="5616575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1"/>
          <p:cNvSpPr txBox="1"/>
          <p:nvPr/>
        </p:nvSpPr>
        <p:spPr>
          <a:xfrm>
            <a:off x="701080" y="3149106"/>
            <a:ext cx="7941967" cy="551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-RU" sz="1800" b="0" i="0" u="none" strike="noStrike" cap="none" dirty="0">
                <a:solidFill>
                  <a:schemeClr val="dk1"/>
                </a:solidFill>
                <a:sym typeface="Arial"/>
              </a:rPr>
              <a:t>Жижерина Ю.Ю.</a:t>
            </a:r>
            <a:endParaRPr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-RU" sz="1800" b="0" i="0" u="none" strike="noStrike" cap="none" dirty="0">
                <a:solidFill>
                  <a:schemeClr val="dk1"/>
                </a:solidFill>
                <a:sym typeface="Arial"/>
              </a:rPr>
              <a:t>эксперт по трудовым отношениям</a:t>
            </a:r>
            <a:endParaRPr sz="18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4"/>
          <p:cNvSpPr/>
          <p:nvPr/>
        </p:nvSpPr>
        <p:spPr>
          <a:xfrm>
            <a:off x="431447" y="0"/>
            <a:ext cx="8153670" cy="8371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175" lvl="0"/>
            <a:r>
              <a:rPr lang="ru-RU" b="1" dirty="0">
                <a:solidFill>
                  <a:srgbClr val="000000"/>
                </a:solidFill>
                <a:sym typeface="Arial"/>
              </a:rPr>
              <a:t> Некоторые ситуации </a:t>
            </a:r>
          </a:p>
          <a:p>
            <a:pPr marL="3175" lvl="0"/>
            <a:r>
              <a:rPr lang="ru-RU" b="1" dirty="0">
                <a:solidFill>
                  <a:srgbClr val="000000"/>
                </a:solidFill>
                <a:sym typeface="Arial"/>
              </a:rPr>
              <a:t>Как предоставить работнику отпуск во время командировки</a:t>
            </a:r>
            <a:br>
              <a:rPr lang="ru-RU" b="1" dirty="0">
                <a:solidFill>
                  <a:srgbClr val="000000"/>
                </a:solidFill>
                <a:sym typeface="Arial"/>
              </a:rPr>
            </a:br>
            <a:r>
              <a:rPr lang="ru-RU" dirty="0">
                <a:solidFill>
                  <a:srgbClr val="000000"/>
                </a:solidFill>
                <a:sym typeface="Arial"/>
              </a:rPr>
              <a:t>(</a:t>
            </a:r>
            <a:r>
              <a:rPr lang="ru-RU" dirty="0"/>
              <a:t>Письмо Минтруда России от 10.09.2019 N 14-2/В-726)</a:t>
            </a:r>
            <a:endParaRPr lang="ru-RU" b="1" dirty="0">
              <a:solidFill>
                <a:srgbClr val="000000"/>
              </a:solidFill>
              <a:sym typeface="Arial"/>
            </a:endParaRPr>
          </a:p>
          <a:p>
            <a:pPr marL="3175" marR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sym typeface="Arial"/>
              </a:rPr>
              <a:t>Работник не может находиться одновременно в командировке и ежегодном отпуске. Чтобы отправить работника отдыхать, нужно оформить две командировки: до и после отпуска. При этом работодатель вправе предоставить отпуск без временного промежутка между командировками</a:t>
            </a:r>
            <a:r>
              <a:rPr lang="ru-RU" dirty="0"/>
              <a:t>.</a:t>
            </a:r>
            <a:r>
              <a:rPr lang="ru-RU" dirty="0">
                <a:solidFill>
                  <a:srgbClr val="000000"/>
                </a:solidFill>
                <a:sym typeface="Arial"/>
              </a:rPr>
              <a:t/>
            </a:r>
            <a:br>
              <a:rPr lang="ru-RU" dirty="0">
                <a:solidFill>
                  <a:srgbClr val="000000"/>
                </a:solidFill>
                <a:sym typeface="Arial"/>
              </a:rPr>
            </a:br>
            <a:r>
              <a:rPr lang="ru-RU" dirty="0">
                <a:solidFill>
                  <a:srgbClr val="000000"/>
                </a:solidFill>
                <a:sym typeface="Arial"/>
              </a:rPr>
              <a:t/>
            </a:r>
            <a:br>
              <a:rPr lang="ru-RU" dirty="0">
                <a:solidFill>
                  <a:srgbClr val="000000"/>
                </a:solidFill>
                <a:sym typeface="Arial"/>
              </a:rPr>
            </a:br>
            <a:r>
              <a:rPr lang="ru-RU" b="1" dirty="0">
                <a:solidFill>
                  <a:srgbClr val="000000"/>
                </a:solidFill>
                <a:sym typeface="Arial"/>
              </a:rPr>
              <a:t>Если донор сдавал кровь во время ежегодного оплачиваемого отпуска или в выходной или нерабочий праздничный день</a:t>
            </a:r>
            <a:r>
              <a:rPr lang="ru-RU" dirty="0">
                <a:solidFill>
                  <a:srgbClr val="000000"/>
                </a:solidFill>
                <a:sym typeface="Arial"/>
              </a:rPr>
              <a:t>, ему полагается другой день отдыха по его желанию за день сдачи крови, а также дополнительный день отдыха, который должен предоставляться после дня сдачи крови</a:t>
            </a:r>
            <a:br>
              <a:rPr lang="ru-RU" dirty="0">
                <a:solidFill>
                  <a:srgbClr val="000000"/>
                </a:solidFill>
                <a:sym typeface="Arial"/>
              </a:rPr>
            </a:br>
            <a:r>
              <a:rPr lang="ru-RU" dirty="0">
                <a:solidFill>
                  <a:srgbClr val="000000"/>
                </a:solidFill>
                <a:sym typeface="Arial"/>
              </a:rPr>
              <a:t>(Письмо Минтруда РФ от 09.04.2019 № 14-2/ООГ-2513)</a:t>
            </a:r>
          </a:p>
          <a:p>
            <a:pPr marL="3175" lvl="0"/>
            <a:endParaRPr lang="ru-RU" b="1" dirty="0"/>
          </a:p>
          <a:p>
            <a:pPr marL="3175" lvl="0"/>
            <a:r>
              <a:rPr lang="ru-RU" b="1" dirty="0"/>
              <a:t>Время отпуска по основному месту работы и внутреннему совместительству – одновременно </a:t>
            </a:r>
            <a:r>
              <a:rPr lang="ru-RU" dirty="0"/>
              <a:t>(Письмо Минтруда России от 26.03.2021 N 14-2/ООГ-2680)</a:t>
            </a:r>
          </a:p>
          <a:p>
            <a:pPr marL="3175" lvl="0"/>
            <a:endParaRPr lang="ru-RU" dirty="0"/>
          </a:p>
          <a:p>
            <a:pPr marL="3175" lvl="0"/>
            <a:r>
              <a:rPr lang="ru-RU" b="1" dirty="0"/>
              <a:t>Совместитель, давший согласие на отзыв из отпуска, должен быть отозван из отпуска и по основному месту работы </a:t>
            </a:r>
            <a:r>
              <a:rPr lang="ru-RU" dirty="0"/>
              <a:t>(Письмо Федеральной службы по труду и занятости от 30 марта 2021 г. N ПГ/05772-6-1)</a:t>
            </a:r>
          </a:p>
          <a:p>
            <a:pPr marL="3175" lvl="0"/>
            <a:endParaRPr lang="ru-RU" dirty="0"/>
          </a:p>
          <a:p>
            <a:pPr marL="3175" lvl="0"/>
            <a:r>
              <a:rPr lang="ru-RU" dirty="0"/>
              <a:t>Работа на условиях неполного рабочего времени включается в стаж, дающий право на ежегодный оплачиваемый отпуск (Письмо Минтруда от 25.10.2018 № 14-2/ООГ-8519)</a:t>
            </a:r>
          </a:p>
          <a:p>
            <a:pPr marL="3175" lvl="0"/>
            <a:endParaRPr lang="ru-RU" dirty="0"/>
          </a:p>
          <a:p>
            <a:pPr marL="3175" lvl="0"/>
            <a:r>
              <a:rPr lang="ru-RU" b="1" dirty="0"/>
              <a:t>Отпуск по уходу за ребенком и стаж на отпуск</a:t>
            </a:r>
          </a:p>
          <a:p>
            <a:pPr marL="3175" lvl="0"/>
            <a:r>
              <a:rPr lang="ru-RU" dirty="0"/>
              <a:t>(Письмо Минтруда России от 25.10.2018 № 14-2/ООГ-8519):</a:t>
            </a:r>
          </a:p>
          <a:p>
            <a:pPr marL="3175" lvl="0"/>
            <a:r>
              <a:rPr lang="ru-RU" dirty="0"/>
              <a:t>период работы на условиях неполного времени во время отпуска по  уходу входит в отпускной стаж, на период отпуска по уходу, когда работник не работал, окончание рабочего года, в котором начался отпуск по уходу, смещается, предоставление отпуска пропорционально заработанному стажу ТК РФ не предусмотрено, отпуск предоставляется полной продолжительности</a:t>
            </a:r>
          </a:p>
          <a:p>
            <a:pPr marL="3175" lvl="0"/>
            <a:endParaRPr lang="ru-RU" dirty="0"/>
          </a:p>
          <a:p>
            <a:pPr marL="3175" lvl="0"/>
            <a:endParaRPr lang="ru-RU" dirty="0"/>
          </a:p>
          <a:p>
            <a:pPr marL="3175" lvl="0"/>
            <a:endParaRPr lang="ru-RU" dirty="0"/>
          </a:p>
          <a:p>
            <a:pPr marL="3175"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3175"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solidFill>
                <a:srgbClr val="000000"/>
              </a:solidFill>
              <a:sym typeface="Arial"/>
            </a:endParaRPr>
          </a:p>
          <a:p>
            <a:pPr marL="3175"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77742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6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«Мастер делового администрирования –  Master of Business Administration (MBA)» на русском языке</a:t>
            </a:r>
            <a:endParaRPr/>
          </a:p>
          <a:p>
            <a:pPr marL="171450" marR="0" lvl="0" indent="-1714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Master of Business Administration с логотипом UNESCO на английском языке</a:t>
            </a:r>
            <a:endParaRPr/>
          </a:p>
        </p:txBody>
      </p:sp>
      <p:sp>
        <p:nvSpPr>
          <p:cNvPr id="167" name="Google Shape;167;p16"/>
          <p:cNvSpPr/>
          <p:nvPr/>
        </p:nvSpPr>
        <p:spPr>
          <a:xfrm>
            <a:off x="1136820" y="1199272"/>
            <a:ext cx="7314486" cy="71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3333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16"/>
          <p:cNvSpPr/>
          <p:nvPr/>
        </p:nvSpPr>
        <p:spPr>
          <a:xfrm>
            <a:off x="522332" y="371334"/>
            <a:ext cx="8449834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sym typeface="Arial"/>
              </a:rPr>
              <a:t>Компенсация отпуска при увольнении </a:t>
            </a:r>
            <a:endParaRPr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sym typeface="Arial"/>
              </a:rPr>
              <a:t>Отпуска не «сгорают» - компенсация неиспользованного отпуска при увольнении - обеспечение работнику реализации права на отдых, оплата всех </a:t>
            </a:r>
            <a:r>
              <a:rPr lang="ru-RU" dirty="0"/>
              <a:t>дней (Письмо Минтруда России от 25 января 2021 г. N 14-2/ООГ-521)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предоставляется за рабочий год, который исчисляется от даты приема на работу, если  за рабочий год работник отработал 11 месяцев  и более, то ему положена полная компенсация, при меньшем стаже – пропорционально (Письмо Минтруда России от 02.11.2018 № 14-2/ООГ-87171).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Если работник отработал в год увольнения с даты приема на работу более 10 месяцев  и 15 дней - положена полная компенсация (Письмо Минтруда России от 28.10.2016 № 14-1/В-1074)</a:t>
            </a:r>
          </a:p>
          <a:p>
            <a:endParaRPr lang="ru-RU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sym typeface="Arial"/>
              </a:rPr>
              <a:t>Компенсация при увольнении - 2,33 дня за месяц (если более полумесяца -  считаем, как полный, менее - убираем (Письмо Роструда от 26.07.2006 № 1133-6).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Работник, проработавший в организации более одного года и увольняемый в связи с сокращением штата, вправе получить полную компенсацию за неиспользованный отпуск за последний рабочий год при условии, что он имеет в этом периоде 5,5 и более месяцев стажа, дающего право на отпуск (Правила об очередных и дополнительных отпусках, утвержденными НКТ СССР 30.04.1930 N 169, Протокол </a:t>
            </a:r>
            <a:r>
              <a:rPr lang="ru-RU" dirty="0" err="1"/>
              <a:t>Роструда</a:t>
            </a:r>
            <a:r>
              <a:rPr lang="ru-RU" dirty="0"/>
              <a:t> № 2 от 19.06.2014).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>
              <a:solidFill>
                <a:srgbClr val="000000"/>
              </a:solidFill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«Мастер делового администрирования –  Master of Business Administration (MBA)» на русском языке</a:t>
            </a:r>
            <a:endParaRPr/>
          </a:p>
          <a:p>
            <a:pPr marL="171450" marR="0" lvl="0" indent="-1714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Master of Business Administration с логотипом UNESCO на английском языке</a:t>
            </a:r>
            <a:endParaRPr/>
          </a:p>
        </p:txBody>
      </p:sp>
      <p:sp>
        <p:nvSpPr>
          <p:cNvPr id="175" name="Google Shape;175;p17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Дипломы</a:t>
            </a:r>
            <a:endParaRPr/>
          </a:p>
        </p:txBody>
      </p:sp>
      <p:sp>
        <p:nvSpPr>
          <p:cNvPr id="176" name="Google Shape;176;p17"/>
          <p:cNvSpPr/>
          <p:nvPr/>
        </p:nvSpPr>
        <p:spPr>
          <a:xfrm>
            <a:off x="1136820" y="1199272"/>
            <a:ext cx="7314486" cy="71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3333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17"/>
          <p:cNvSpPr/>
          <p:nvPr/>
        </p:nvSpPr>
        <p:spPr>
          <a:xfrm>
            <a:off x="573606" y="379067"/>
            <a:ext cx="8126013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+mn-lt"/>
                <a:sym typeface="Arial"/>
              </a:rPr>
              <a:t>Компенсация отпуска деньгами не допускается (кроме компенсации при увольнении) (ст. 126 ТК РФ). Исключения:</a:t>
            </a:r>
            <a:endParaRPr lang="ru-RU" dirty="0">
              <a:solidFill>
                <a:srgbClr val="000000"/>
              </a:solidFill>
              <a:latin typeface="+mn-lt"/>
              <a:ea typeface="Helvetica Neue"/>
              <a:cs typeface="Helvetica Neue"/>
              <a:sym typeface="Helvetica Neue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endParaRPr lang="ru-RU" dirty="0">
              <a:solidFill>
                <a:srgbClr val="000000"/>
              </a:solidFill>
              <a:latin typeface="+mn-lt"/>
              <a:ea typeface="Helvetica Neue"/>
              <a:cs typeface="Helvetica Neue"/>
              <a:sym typeface="Helvetica Neue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dirty="0">
                <a:latin typeface="+mn-lt"/>
                <a:ea typeface="Helvetica Neue"/>
                <a:cs typeface="Helvetica Neue"/>
                <a:sym typeface="Helvetica Neue"/>
              </a:rPr>
              <a:t>дополнительный отпуск за ненормированный день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dirty="0">
                <a:latin typeface="+mn-lt"/>
                <a:ea typeface="Helvetica Neue"/>
                <a:cs typeface="Helvetica Neue"/>
                <a:sym typeface="Helvetica Neue"/>
              </a:rPr>
              <a:t>дополнительный северный отпуск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+mn-lt"/>
                <a:ea typeface="Helvetica Neue"/>
                <a:cs typeface="Helvetica Neue"/>
                <a:sym typeface="Helvetica Neue"/>
              </a:rPr>
              <a:t>дополнительные оплачиваемые отпуска  </a:t>
            </a:r>
            <a:r>
              <a:rPr lang="ru-RU" dirty="0" err="1">
                <a:solidFill>
                  <a:srgbClr val="000000"/>
                </a:solidFill>
                <a:latin typeface="+mn-lt"/>
                <a:ea typeface="Helvetica Neue"/>
                <a:cs typeface="Helvetica Neue"/>
                <a:sym typeface="Helvetica Neue"/>
              </a:rPr>
              <a:t>вредникам</a:t>
            </a:r>
            <a:r>
              <a:rPr lang="ru-RU" dirty="0">
                <a:solidFill>
                  <a:srgbClr val="000000"/>
                </a:solidFill>
                <a:latin typeface="+mn-lt"/>
                <a:ea typeface="Helvetica Neue"/>
                <a:cs typeface="Helvetica Neue"/>
                <a:sym typeface="Helvetica Neue"/>
              </a:rPr>
              <a:t>  только при наличии  пункта в отраслевого (межотраслевого) соглашения, коллективных договоров и пункта в трудовом  договоре </a:t>
            </a:r>
          </a:p>
          <a:p>
            <a:pPr lvl="0">
              <a:buSzPts val="1400"/>
            </a:pPr>
            <a:endParaRPr lang="ru-RU" dirty="0">
              <a:latin typeface="+mn-lt"/>
            </a:endParaRPr>
          </a:p>
          <a:p>
            <a:pPr lvl="0">
              <a:buSzPts val="1400"/>
            </a:pPr>
            <a:r>
              <a:rPr lang="ru-RU" dirty="0">
                <a:latin typeface="+mn-lt"/>
              </a:rPr>
              <a:t>Но и  это нельзя  компенсировать беременным женщинам, работникам в возрасте до 18 лет</a:t>
            </a:r>
          </a:p>
          <a:p>
            <a:pPr lvl="0">
              <a:buSzPts val="1400"/>
            </a:pPr>
            <a:endParaRPr lang="ru-RU" dirty="0">
              <a:latin typeface="+mn-lt"/>
            </a:endParaRPr>
          </a:p>
          <a:p>
            <a:pPr lvl="0">
              <a:buSzPts val="1400"/>
            </a:pPr>
            <a:endParaRPr lang="ru-RU" dirty="0">
              <a:latin typeface="+mn-lt"/>
            </a:endParaRPr>
          </a:p>
          <a:p>
            <a:pPr lvl="0"/>
            <a:r>
              <a:rPr lang="ru-RU" b="1" dirty="0"/>
              <a:t>Удержание  отпускных  при увольнении возможно (при наличии  денег к расчет):</a:t>
            </a:r>
            <a:endParaRPr lang="ru-RU" dirty="0"/>
          </a:p>
          <a:p>
            <a:pPr lvl="0"/>
            <a:r>
              <a:rPr lang="ru-RU" dirty="0"/>
              <a:t>(Письмо Минтруда России от 22.10.2018 № 14-1/ООГ-8142)</a:t>
            </a:r>
          </a:p>
          <a:p>
            <a:pPr marL="285750" lvl="0" indent="-285750">
              <a:buSzPts val="1600"/>
              <a:buFont typeface="Arial"/>
              <a:buChar char="•"/>
            </a:pPr>
            <a:r>
              <a:rPr lang="ru-RU" dirty="0"/>
              <a:t>если увольнение производится до окончания рабочего года, в счет которого предоставлен отпуск (отпуск предоставлен авансом)</a:t>
            </a:r>
          </a:p>
          <a:p>
            <a:pPr marL="285750" lvl="0" indent="-285750">
              <a:buSzPts val="1600"/>
              <a:buFont typeface="Arial"/>
              <a:buChar char="•"/>
            </a:pPr>
            <a:r>
              <a:rPr lang="ru-RU" dirty="0"/>
              <a:t>если основание увольнения не включено в перечень исключений (п. 8 ч. первой ст. 77 или </a:t>
            </a:r>
            <a:r>
              <a:rPr lang="ru-RU" dirty="0" err="1"/>
              <a:t>п.п</a:t>
            </a:r>
            <a:r>
              <a:rPr lang="ru-RU" dirty="0"/>
              <a:t>. 1, 2 или 4 части первой ст. 81, п. 1, 2, 5, 6 и 7 ст. 83 ТК РФ)</a:t>
            </a:r>
          </a:p>
          <a:p>
            <a:pPr marL="285750" lvl="0" indent="-285750">
              <a:buSzPts val="1600"/>
              <a:buFont typeface="Arial"/>
              <a:buChar char="•"/>
            </a:pPr>
            <a:r>
              <a:rPr lang="ru-RU" dirty="0"/>
              <a:t>размер удержания – не более 20% от начисленных при увольнении сумм</a:t>
            </a:r>
          </a:p>
          <a:p>
            <a:pPr lvl="0"/>
            <a:endParaRPr lang="ru-RU" dirty="0"/>
          </a:p>
          <a:p>
            <a:pPr lvl="0">
              <a:buSzPts val="1400"/>
            </a:pPr>
            <a:endParaRPr lang="ru-RU" sz="1600" dirty="0">
              <a:solidFill>
                <a:srgbClr val="FF0000"/>
              </a:solidFill>
              <a:latin typeface="+mn-lt"/>
            </a:endParaRPr>
          </a:p>
          <a:p>
            <a:pPr marL="285750" lvl="0" indent="-285750">
              <a:buSzPts val="1400"/>
              <a:buFont typeface="Arial"/>
              <a:buChar char="•"/>
            </a:pPr>
            <a:endParaRPr sz="1600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1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«Мастер делового администрирования – 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(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MBA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)» на русском языке</a:t>
            </a:r>
          </a:p>
          <a:p>
            <a:pPr marL="171450" lvl="0" indent="-171450">
              <a:lnSpc>
                <a:spcPct val="14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 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с логотипом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UNESCO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на английском языке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4544" y="142315"/>
            <a:ext cx="7314486" cy="624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b="1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Отпуска без  сохранения зарплаты</a:t>
            </a:r>
          </a:p>
          <a:p>
            <a:pPr lvl="0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- </a:t>
            </a:r>
            <a:r>
              <a:rPr lang="ru-RU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согласованию с работодателем (ст. 128  ТК РФ)</a:t>
            </a:r>
          </a:p>
          <a:p>
            <a:pPr lvl="0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Обязательные, без согласия </a:t>
            </a:r>
            <a:r>
              <a:rPr lang="ru-RU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работодателя</a:t>
            </a:r>
            <a:endParaRPr lang="ru-RU" kern="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отпуска, предоставляемые в качестве социальной поддержки той или иной категории граждан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целевые отпуска, необходимые работнику для решения определённых жизненных вопросов (для поступления в ВУЗ,  при регистрации брака) </a:t>
            </a:r>
          </a:p>
          <a:p>
            <a:pPr lvl="0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См. таблицу </a:t>
            </a: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buClrTx/>
            </a:pPr>
            <a:endParaRPr lang="ru-RU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buClrTx/>
            </a:pPr>
            <a:r>
              <a:rPr lang="ru-RU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Отпуск без сохранения заработной платы </a:t>
            </a: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buClrTx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инициативе работодателя -  запрещен </a:t>
            </a:r>
            <a:r>
              <a:rPr lang="ru-RU" kern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(Постановление Минтруда РФ от 27.06.1996 № 40). </a:t>
            </a: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Важно: заявление работника!</a:t>
            </a: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buClrTx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Отпуск без сохранения более 14 дней не входит в стаж на отпуск</a:t>
            </a: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buClrTx/>
            </a:pPr>
            <a:endParaRPr lang="ru-RU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buClrTx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Оформление:</a:t>
            </a:r>
          </a:p>
          <a:p>
            <a:pPr marL="285750" lvl="0" indent="-285750" algn="just" fontAlgn="base">
              <a:lnSpc>
                <a:spcPct val="115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Заявление</a:t>
            </a:r>
          </a:p>
          <a:p>
            <a:pPr marL="285750" lvl="0" indent="-285750" algn="just" fontAlgn="base">
              <a:lnSpc>
                <a:spcPct val="115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Виза руководителя обязательна (кроме случаев указанных выше)</a:t>
            </a:r>
          </a:p>
          <a:p>
            <a:pPr marL="285750" lvl="0" indent="-285750" algn="just" fontAlgn="base">
              <a:lnSpc>
                <a:spcPct val="115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Приказ (форма Т-6)</a:t>
            </a:r>
          </a:p>
          <a:p>
            <a:pPr marL="285750" lvl="0" indent="-285750" algn="just" fontAlgn="base">
              <a:lnSpc>
                <a:spcPct val="115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Ознакомление  с приказом</a:t>
            </a:r>
          </a:p>
          <a:p>
            <a:pPr marL="285750" lvl="0" indent="-285750" algn="just" fontAlgn="base">
              <a:lnSpc>
                <a:spcPct val="115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Запись в  личной карточке</a:t>
            </a:r>
          </a:p>
          <a:p>
            <a:pPr marL="285750" lvl="0" indent="-285750" algn="just" fontAlgn="base">
              <a:lnSpc>
                <a:spcPct val="115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Отметка в табеле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kern="0" dirty="0">
              <a:solidFill>
                <a:srgbClr val="333399"/>
              </a:solidFill>
              <a:latin typeface="Tahoma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Отчёт об отпуске без сохранения  з/п  на сайте «Работа в России» Форма утверждена Минтрудом -  (Приложение 5 к Приказу Минтруда России от 26.01.2022 N 24) – по устным разъяснениям только если «по инициативе» работодателя </a:t>
            </a:r>
          </a:p>
        </p:txBody>
      </p:sp>
    </p:spTree>
    <p:extLst>
      <p:ext uri="{BB962C8B-B14F-4D97-AF65-F5344CB8AC3E}">
        <p14:creationId xmlns:p14="http://schemas.microsoft.com/office/powerpoint/2010/main" val="1657212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1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«Мастер делового администрирования – 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(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MBA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)» на русском языке</a:t>
            </a:r>
          </a:p>
          <a:p>
            <a:pPr marL="171450" lvl="0" indent="-171450">
              <a:lnSpc>
                <a:spcPct val="14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 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с логотипом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UNESCO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на английском языке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83732" y="398137"/>
            <a:ext cx="7314486" cy="357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b="1" kern="0" dirty="0">
                <a:solidFill>
                  <a:srgbClr val="000000"/>
                </a:solidFill>
                <a:sym typeface="Arial"/>
              </a:rPr>
              <a:t>Минтруд указал, когда нужно давать отпуск за свой счет в связи со смертью родственника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Работодатель обязан предоставить сотруднику до пяти дней отпуска без сохранения зарплаты, если умер близкий родственник. В вопросе о том, кого считать такими родственниками, Минтруд советует ориентироваться на Семейный кодекс. К ним относятся: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- родители;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- дети;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- дедушки, бабушки;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- внуки;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- братья, сестры (полнородные и </a:t>
            </a:r>
            <a:r>
              <a:rPr lang="ru-RU" kern="0" dirty="0" err="1">
                <a:solidFill>
                  <a:srgbClr val="000000"/>
                </a:solidFill>
                <a:sym typeface="Arial"/>
              </a:rPr>
              <a:t>неполнородные</a:t>
            </a:r>
            <a:r>
              <a:rPr lang="ru-RU" kern="0" dirty="0">
                <a:solidFill>
                  <a:srgbClr val="000000"/>
                </a:solidFill>
                <a:sym typeface="Arial"/>
              </a:rPr>
              <a:t>).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Ведомство указало, что подтверждение родства законом не предусмотрено.</a:t>
            </a:r>
          </a:p>
          <a:p>
            <a:pPr lvl="0" indent="12700" algn="just" defTabSz="914400">
              <a:buClr>
                <a:srgbClr val="000000"/>
              </a:buClr>
              <a:buSzPts val="1600"/>
            </a:pPr>
            <a:r>
              <a:rPr lang="ru-RU" kern="0" dirty="0">
                <a:solidFill>
                  <a:srgbClr val="000000"/>
                </a:solidFill>
                <a:sym typeface="Arial"/>
              </a:rPr>
              <a:t>Письмо Минтруда России от 30.08.2019 N 14-2/ООГ-6315</a:t>
            </a:r>
          </a:p>
          <a:p>
            <a:pPr lvl="0" defTabSz="914400" fontAlgn="base">
              <a:lnSpc>
                <a:spcPct val="115000"/>
              </a:lnSpc>
              <a:spcBef>
                <a:spcPct val="0"/>
              </a:spcBef>
            </a:pPr>
            <a:endParaRPr lang="ru-RU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kern="0" dirty="0">
              <a:solidFill>
                <a:srgbClr val="333399"/>
              </a:solidFill>
              <a:latin typeface="Tahoma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kern="0" dirty="0">
              <a:solidFill>
                <a:srgbClr val="333399"/>
              </a:solidFill>
              <a:latin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7264" y="3818518"/>
            <a:ext cx="67900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Письмо Роструда от 13.01.2023 N ПГ/32716-6-1	</a:t>
            </a:r>
          </a:p>
          <a:p>
            <a:r>
              <a:rPr lang="ru-RU" dirty="0"/>
              <a:t>Роструд: </a:t>
            </a:r>
            <a:r>
              <a:rPr lang="ru-RU" b="1" dirty="0"/>
              <a:t>можно установить срок, в течение которого сотрудники берут отпуск из-за свадьбы</a:t>
            </a:r>
            <a:r>
              <a:rPr lang="ru-RU" dirty="0"/>
              <a:t>. Срок, в течение которого сотрудник вправе взять отпуск из-за вступления в брак, законом не ограничен. Однако работодатель может закрепить его в коллективном договоре или локальных нормативных актах, считает ведомство."</a:t>
            </a:r>
          </a:p>
        </p:txBody>
      </p:sp>
    </p:spTree>
    <p:extLst>
      <p:ext uri="{BB962C8B-B14F-4D97-AF65-F5344CB8AC3E}">
        <p14:creationId xmlns:p14="http://schemas.microsoft.com/office/powerpoint/2010/main" val="2102006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1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«Мастер делового администрирования – 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(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MBA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)» на русском языке</a:t>
            </a:r>
          </a:p>
          <a:p>
            <a:pPr marL="171450" lvl="0" indent="-171450">
              <a:lnSpc>
                <a:spcPct val="14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 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с логотипом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UNESCO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на английском языке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3568" y="190246"/>
            <a:ext cx="8884508" cy="752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b="1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Учебный отпуск</a:t>
            </a: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b="1" kern="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 каких случаях предоставляется (ст. 173-176  ТК РФ)?</a:t>
            </a:r>
          </a:p>
          <a:p>
            <a:pPr marL="285750" lvl="0" indent="-285750" algn="just" defTabSz="914400" fontAlgn="base">
              <a:lnSpc>
                <a:spcPct val="115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Работник обучается по программам, имеющим государственную аккредитацию </a:t>
            </a:r>
          </a:p>
          <a:p>
            <a:pPr marL="285750" lvl="0" indent="-285750" algn="just" defTabSz="914400" fontAlgn="base">
              <a:lnSpc>
                <a:spcPct val="115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Работник обучается по заочной или очно-заочной форме</a:t>
            </a:r>
          </a:p>
          <a:p>
            <a:pPr marL="285750" indent="-285750" algn="just" defTabSz="914400" fontAlgn="base">
              <a:lnSpc>
                <a:spcPct val="115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Работник должен обучаться успешно</a:t>
            </a:r>
          </a:p>
          <a:p>
            <a:pPr marL="285750" indent="-285750" algn="just" defTabSz="914400" fontAlgn="base">
              <a:lnSpc>
                <a:spcPct val="115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Работник должен работать по основному месту работы</a:t>
            </a:r>
            <a:endParaRPr lang="ru-RU" sz="16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 algn="just" defTabSz="914400" fontAlgn="base">
              <a:lnSpc>
                <a:spcPct val="115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Образование этого уровня работник получает впервые</a:t>
            </a: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algn="just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Программы, имеющие государственную аккредитацию (ст. 173 - 176 ТК РФ):</a:t>
            </a:r>
          </a:p>
          <a:p>
            <a:pPr marL="342900" lvl="0" algn="just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высшее образование по программам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бакалавриата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программам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специалитета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или программам магистратуры;</a:t>
            </a:r>
          </a:p>
          <a:p>
            <a:pPr marL="342900" lvl="0" algn="just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по программам подготовки научно-педагогических кадров, аспирантуре (адъюнктуре), программе ординатуры и программе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ассистентуры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-стажировки;</a:t>
            </a:r>
          </a:p>
          <a:p>
            <a:pPr marL="342900" lvl="0" algn="just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образовательные программы среднего профессионального образования;</a:t>
            </a:r>
          </a:p>
          <a:p>
            <a:pPr marL="342900" lvl="0" algn="just" fontAlgn="base">
              <a:lnSpc>
                <a:spcPct val="115000"/>
              </a:lnSpc>
              <a:spcBef>
                <a:spcPct val="0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образовательные программы основного общего или среднего общего образования.</a:t>
            </a: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kern="0" dirty="0">
                <a:latin typeface="Arial" panose="020B0604020202020204" pitchFamily="34" charset="0"/>
                <a:cs typeface="Arial" panose="020B0604020202020204" pitchFamily="34" charset="0"/>
              </a:rPr>
              <a:t>Если требования соблюдены -  оплачиваемый отпуск. А если нет -  оплачивать?-  можно если в локальных актах- Определением Конституционного Суда РФ от 08.04.2004 N 167-О. Если нет – предоставлять? Какой отпуск? – Не обязаны предоставлять отпуска</a:t>
            </a: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Бакалавриат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магистратура отнесены к разному уровню высшего профессионального образования (ч. 5 ст. 10, п.8 ст. 69 Федерального закона от 29.12.2012 № 273-ФЗ). Обучение работника по программе магистратуры после завершения обучения по программе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бакалавриата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является получением образования соответствующего уровня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впервые (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Апелляционное определение СК по гражданским делам Верховного Суда Республики Крым от 16 января 2019 г. по делу N 33-287/2019).</a:t>
            </a: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fontAlgn="base">
              <a:lnSpc>
                <a:spcPct val="115000"/>
              </a:lnSpc>
              <a:spcBef>
                <a:spcPct val="0"/>
              </a:spcBef>
            </a:pPr>
            <a:endParaRPr lang="ru-RU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59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772197" y="5095331"/>
            <a:ext cx="66791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1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«Мастер делового администрирования – 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</a:t>
            </a:r>
            <a:endParaRPr lang="ru-RU" sz="1200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71450" lvl="0" indent="-171450">
              <a:lnSpc>
                <a:spcPct val="110000"/>
              </a:lnSpc>
              <a:buClr>
                <a:schemeClr val="bg1"/>
              </a:buClr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ministration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(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MBA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)» на русском языке</a:t>
            </a:r>
          </a:p>
          <a:p>
            <a:pPr marL="171450" lvl="0" indent="-171450">
              <a:lnSpc>
                <a:spcPct val="140000"/>
              </a:lnSpc>
              <a:buClr>
                <a:schemeClr val="bg1"/>
              </a:buClr>
              <a:buFont typeface="Arial"/>
              <a:buChar char="•"/>
            </a:pP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Диплом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Master of Business Administration 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с логотипом </a:t>
            </a:r>
            <a:r>
              <a:rPr lang="en-US" sz="1200" dirty="0">
                <a:solidFill>
                  <a:schemeClr val="bg1"/>
                </a:solidFill>
                <a:latin typeface="Tahoma"/>
                <a:cs typeface="Tahoma"/>
              </a:rPr>
              <a:t>UNESCO</a:t>
            </a:r>
            <a:r>
              <a:rPr lang="ru-RU" sz="1200" dirty="0">
                <a:solidFill>
                  <a:schemeClr val="bg1"/>
                </a:solidFill>
                <a:latin typeface="Tahoma"/>
                <a:cs typeface="Tahoma"/>
              </a:rPr>
              <a:t> на английском языке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62233" y="344799"/>
            <a:ext cx="763576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Оформление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b="1" kern="0" dirty="0"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Заявление  + справка-вызов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Приказ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Ознакомление с приказом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Оформление личной карточки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Оплата отпуска за 3 дня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Оформление  табеля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kern="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Сколько  дней предоставлять -  ст. 173-176  ТКР Ф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Нельзя принуждать брать ежегодный отпуск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 может быть два отпуска одновременно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Нельзя взыскать (кроме случая когда скрыл, что второе)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Если  уменьшаем количество дней-  риски Письмо от 12.09.2013 № 697-6-1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Срок оплаты отпускных-  в календарных  днях, за 3 дня (ст.136  ТК  РФ,  письмо </a:t>
            </a:r>
            <a:r>
              <a:rPr lang="ru-RU" kern="0" dirty="0" err="1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Роструда</a:t>
            </a: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от 30.07.2014 N 1693-6-1)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0" dirty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 компенсируется, не продляется, больничный не оплачивается</a:t>
            </a:r>
          </a:p>
        </p:txBody>
      </p:sp>
    </p:spTree>
    <p:extLst>
      <p:ext uri="{BB962C8B-B14F-4D97-AF65-F5344CB8AC3E}">
        <p14:creationId xmlns:p14="http://schemas.microsoft.com/office/powerpoint/2010/main" val="1971691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0"/>
          <p:cNvSpPr txBox="1">
            <a:spLocks noChangeArrowheads="1"/>
          </p:cNvSpPr>
          <p:nvPr/>
        </p:nvSpPr>
        <p:spPr bwMode="auto">
          <a:xfrm>
            <a:off x="838131" y="159026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endParaRPr lang="ru-RU" sz="1800" dirty="0">
              <a:latin typeface="+mn-lt"/>
              <a:ea typeface="MS PGothic" pitchFamily="34" charset="-128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600" b="1" dirty="0">
                <a:latin typeface="+mn-lt"/>
              </a:rPr>
              <a:t>Перерыв для отдыха и питания </a:t>
            </a:r>
            <a:r>
              <a:rPr lang="ru-RU" sz="1600" dirty="0">
                <a:latin typeface="+mn-lt"/>
              </a:rPr>
              <a:t>(ст.108  ТК РФ):</a:t>
            </a:r>
          </a:p>
          <a:p>
            <a:pPr marL="285750" indent="-285750">
              <a:spcBef>
                <a:spcPct val="0"/>
              </a:spcBef>
              <a:defRPr/>
            </a:pPr>
            <a:r>
              <a:rPr lang="ru-RU" sz="1600" dirty="0">
                <a:latin typeface="+mn-lt"/>
              </a:rPr>
              <a:t>30 мин - 2 часа</a:t>
            </a:r>
          </a:p>
          <a:p>
            <a:pPr marL="285750" indent="-285750">
              <a:spcBef>
                <a:spcPct val="0"/>
              </a:spcBef>
              <a:defRPr/>
            </a:pPr>
            <a:r>
              <a:rPr lang="ru-RU" sz="1600" dirty="0">
                <a:latin typeface="+mn-lt"/>
              </a:rPr>
              <a:t> не оплачивается</a:t>
            </a:r>
          </a:p>
          <a:p>
            <a:pPr marL="285750" indent="-285750">
              <a:spcBef>
                <a:spcPct val="0"/>
              </a:spcBef>
              <a:defRPr/>
            </a:pPr>
            <a:r>
              <a:rPr lang="ru-RU" sz="1600" dirty="0">
                <a:latin typeface="+mn-lt"/>
              </a:rPr>
              <a:t> может уходить с территории  работодателя </a:t>
            </a:r>
          </a:p>
          <a:p>
            <a:pPr marL="285750" indent="-285750">
              <a:spcBef>
                <a:spcPct val="0"/>
              </a:spcBef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 marL="285750" indent="-285750">
              <a:spcBef>
                <a:spcPct val="0"/>
              </a:spcBef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Если более 2 часов – разделение дня на части  (ст. 105  ТК РФ), для некоторых работников- специальные условия  разделения  -  см., например Приказ Минтранса России от 16.10.2020 N 424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Перерыв для отдыха и питания: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- чёткое время, например с 13 </a:t>
            </a:r>
            <a:r>
              <a:rPr lang="ru-RU" altLang="ru-RU" sz="1600" dirty="0" smtClean="0">
                <a:latin typeface="+mn-lt"/>
                <a:ea typeface="MS PGothic" pitchFamily="34" charset="-128"/>
              </a:rPr>
              <a:t>до 14 </a:t>
            </a:r>
            <a:r>
              <a:rPr lang="ru-RU" altLang="ru-RU" sz="1600" dirty="0">
                <a:latin typeface="+mn-lt"/>
                <a:ea typeface="MS PGothic" pitchFamily="34" charset="-128"/>
              </a:rPr>
              <a:t>часов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- «плавающий обед» – не предусмотрен (ст.108  ТК РФ)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возможно – предоставление  перерыва для отдыха и питания по графику 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если работа менее 4 часов- указать, что перерыв не предоставляется 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 указывается в ПВТР/ трудовом договоре / графике (ст.108  ТК РФ)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 Можно не устанавливать перерыв, тогда -  прием  пищи в рабочее время (ч.3 ст. 108  ТК РФ):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sz="1600" dirty="0">
                <a:latin typeface="+mn-lt"/>
                <a:ea typeface="MS PGothic" pitchFamily="34" charset="-128"/>
              </a:rPr>
              <a:t>на работах, где по условиям производства (работы) предоставление перерыва для отдыха и питания невозможно, 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sz="1600" dirty="0">
                <a:latin typeface="+mn-lt"/>
                <a:ea typeface="MS PGothic" pitchFamily="34" charset="-128"/>
              </a:rPr>
              <a:t>возможность отдыха и приема пищи в рабочее время. 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sz="1600" dirty="0">
                <a:latin typeface="+mn-lt"/>
                <a:ea typeface="MS PGothic" pitchFamily="34" charset="-128"/>
              </a:rPr>
              <a:t>перечень таких работ, а также места для отдыха и приема пищи устанавливаются в  ПВТР</a:t>
            </a:r>
          </a:p>
          <a:p>
            <a:pPr marL="285750" indent="-285750">
              <a:spcBef>
                <a:spcPct val="0"/>
              </a:spcBef>
              <a:buFontTx/>
              <a:buChar char="-"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это время оплачивается 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- работник не может уйти с  места работы </a:t>
            </a:r>
          </a:p>
        </p:txBody>
      </p:sp>
      <p:sp>
        <p:nvSpPr>
          <p:cNvPr id="15363" name="Номер слайда 10"/>
          <p:cNvSpPr>
            <a:spLocks noGrp="1"/>
          </p:cNvSpPr>
          <p:nvPr>
            <p:ph type="sldNum" sz="quarter" idx="12"/>
          </p:nvPr>
        </p:nvSpPr>
        <p:spPr bwMode="auto">
          <a:xfrm>
            <a:off x="4430157" y="8251031"/>
            <a:ext cx="278924" cy="4719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6ABC3B7-2B28-43F7-BB9E-69F73259211B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34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785182-AF01-9D45-1777-6934DC24E6F6}"/>
              </a:ext>
            </a:extLst>
          </p:cNvPr>
          <p:cNvSpPr txBox="1"/>
          <p:nvPr/>
        </p:nvSpPr>
        <p:spPr>
          <a:xfrm>
            <a:off x="458224" y="173798"/>
            <a:ext cx="8227551" cy="6684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77" b="1" dirty="0"/>
              <a:t>Специальные перерывы в работе </a:t>
            </a:r>
            <a:r>
              <a:rPr lang="ru-RU" sz="1477" dirty="0"/>
              <a:t>предоставляются на некоторых работах, если технология и организация производства не позволяют обходиться без них (ч. 1 ст. 109 ТК РФ), например (Приказ Роструда от 11.11.2022 N 253):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работникам, работающим в холодное время года на открытом воздухе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работникам, работающим в холодное время года в закрытых не обогреваемых помещениях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работникам, работающим в условиях повышенных температур воздуха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грузчикам, занятым на погрузочно-разгрузочных работах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диспетчерам воздушного движения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водителям автомобилей (для отдыха от управления </a:t>
            </a:r>
            <a:r>
              <a:rPr lang="ru-RU" sz="1477" dirty="0" smtClean="0"/>
              <a:t>автомобилем)</a:t>
            </a:r>
            <a:endParaRPr lang="ru-RU" sz="1477" dirty="0"/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членам летных экипажей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работникам локомотивных бригад, работающих на линии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иным</a:t>
            </a:r>
          </a:p>
          <a:p>
            <a:endParaRPr lang="ru-RU" sz="1477" dirty="0"/>
          </a:p>
          <a:p>
            <a:pPr marL="263776" indent="-263776">
              <a:buFont typeface="Wingdings" panose="05000000000000000000" pitchFamily="2" charset="2"/>
              <a:buChar char="ü"/>
            </a:pPr>
            <a:r>
              <a:rPr lang="ru-RU" sz="1477" b="1" dirty="0"/>
              <a:t>Перечень видов работ, при выполнении которых работникам предоставляются специальные перерывы, их продолжительность и порядок предоставления </a:t>
            </a:r>
            <a:r>
              <a:rPr lang="ru-RU" sz="1477" dirty="0"/>
              <a:t>необходимо закрепить в ПВТР (ч. 1 ст. 109 ТК РФ, Приказ Роструда от 11.11.2022 N 253, Письмо Роструда от 11.04.2012 N ПГ/2181-6-1). Продолжительность и количество перерывов зависят не только от температуры воздуха, но и от силы ветра (Информация Роструда от 26.01.2018 и от 15.01.2021).</a:t>
            </a:r>
          </a:p>
          <a:p>
            <a:pPr marL="263776" indent="-263776">
              <a:buFont typeface="Wingdings" panose="05000000000000000000" pitchFamily="2" charset="2"/>
              <a:buChar char="ü"/>
            </a:pPr>
            <a:r>
              <a:rPr lang="ru-RU" sz="1477" b="1" dirty="0"/>
              <a:t>Учесть санитарно-эпидемиологические правила и нормативы, а также другие НПА </a:t>
            </a:r>
            <a:r>
              <a:rPr lang="ru-RU" sz="1477" dirty="0"/>
              <a:t>(Письмо Роструда от 12.07.2022 N ПГ/16860-6-1). Например - Отраслевое соглашение по лесному хозяйству РФ на 2022 - 2024 годы, Федеральное отраслевое тарифное соглашение в жилищно-коммунальном хозяйстве РФ на 2023 - 2025 годы.</a:t>
            </a:r>
          </a:p>
          <a:p>
            <a:pPr marL="263776" indent="-263776">
              <a:buFont typeface="Wingdings" panose="05000000000000000000" pitchFamily="2" charset="2"/>
              <a:buChar char="ü"/>
            </a:pPr>
            <a:r>
              <a:rPr lang="ru-RU" sz="1477" dirty="0"/>
              <a:t> </a:t>
            </a:r>
            <a:r>
              <a:rPr lang="ru-RU" sz="1477" b="1" dirty="0"/>
              <a:t>Специальный перерыв включить в рабочее время при определенных условиях </a:t>
            </a:r>
            <a:r>
              <a:rPr lang="ru-RU" sz="1477" dirty="0"/>
              <a:t>(если необходимость предоставления для обогрева, отвода теплоты и др. прописана в техническом условии, технологической документации, санитарных или других правилах). В остальных случаях относится ко времени отдыха (Приказ Роструда от 11.11.2022 N 253).</a:t>
            </a:r>
          </a:p>
        </p:txBody>
      </p:sp>
    </p:spTree>
    <p:extLst>
      <p:ext uri="{BB962C8B-B14F-4D97-AF65-F5344CB8AC3E}">
        <p14:creationId xmlns:p14="http://schemas.microsoft.com/office/powerpoint/2010/main" val="1287634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785182-AF01-9D45-1777-6934DC24E6F6}"/>
              </a:ext>
            </a:extLst>
          </p:cNvPr>
          <p:cNvSpPr txBox="1"/>
          <p:nvPr/>
        </p:nvSpPr>
        <p:spPr>
          <a:xfrm>
            <a:off x="458224" y="281104"/>
            <a:ext cx="8227551" cy="5774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77" b="1" dirty="0"/>
              <a:t>Как предоставить специальные перерывы для обогревания и отдыха</a:t>
            </a:r>
          </a:p>
          <a:p>
            <a:endParaRPr lang="ru-RU" sz="1477" dirty="0"/>
          </a:p>
          <a:p>
            <a:r>
              <a:rPr lang="ru-RU" sz="1477" b="1" dirty="0"/>
              <a:t>Обеспечить оборудование помещений для обогревания и отдыха работников (ч. 2 ст. 109 ТК РФ). </a:t>
            </a:r>
            <a:r>
              <a:rPr lang="ru-RU" sz="1477" dirty="0"/>
              <a:t>По мнению Роструда, в местах обогрева необходимо поддерживать температуру 21 - 25 °C. Их нужно оборудовать устройствами для обогрева кистей и стоп. Температура этих устройств должна быть 35 - 40 °C. </a:t>
            </a:r>
          </a:p>
          <a:p>
            <a:endParaRPr lang="ru-RU" sz="1477" dirty="0"/>
          </a:p>
          <a:p>
            <a:r>
              <a:rPr lang="ru-RU" sz="1477" b="1" dirty="0"/>
              <a:t>Определять время пребывания на холоде с учетом допустимой степени охлаждения человека, установленной Методическими рекомендациями, оценивать риск воздействия на работников низких температур и для его снижения принимать меры, предусмотренные Методическими рекомендациями</a:t>
            </a:r>
            <a:r>
              <a:rPr lang="ru-RU" sz="1477" dirty="0"/>
              <a:t> «МР 2.2.7.2129-06. 2.2.7. Физиология труда и эргономика. Режимы труда и отдыха работающих в холодное время на открытой территории или в неотапливаемых помещениях», утв. Главным государственным санитарным врачом РФ 19.09.2006</a:t>
            </a:r>
          </a:p>
          <a:p>
            <a:r>
              <a:rPr lang="ru-RU" sz="1477" dirty="0"/>
              <a:t>Информация Роструда от 26.01.2018 и от 15.01.2021). </a:t>
            </a:r>
          </a:p>
          <a:p>
            <a:endParaRPr lang="ru-RU" sz="1477" dirty="0"/>
          </a:p>
          <a:p>
            <a:r>
              <a:rPr lang="ru-RU" sz="1477" b="1" dirty="0"/>
              <a:t>К работе на холоде можно допускать работников, не имеющих медицинских противопоказаний для такой работы. Обеспечить их соответствующим климатическим условиям комплектом СИЗ </a:t>
            </a:r>
            <a:r>
              <a:rPr lang="ru-RU" sz="1477" dirty="0"/>
              <a:t>(Информация Роструда от 15.01.2021).</a:t>
            </a:r>
          </a:p>
          <a:p>
            <a:endParaRPr lang="ru-RU" sz="1477" dirty="0"/>
          </a:p>
          <a:p>
            <a:r>
              <a:rPr lang="ru-RU" sz="1477" b="1" dirty="0"/>
              <a:t>В отношении работников торговли законодательство не содержит обязанности предоставлять специальные перерывы в работе, включаемые в рабочее время</a:t>
            </a:r>
            <a:r>
              <a:rPr lang="ru-RU" sz="1477" dirty="0"/>
              <a:t>, но это не означает, что их нельзя установить работникам по инициативе работодателя (Письмо Роструда от 12.07.2022 N ПГ/16860-6-1, Письмо Роструда от 05.08.2022 N ПГ/21037-6-1).</a:t>
            </a:r>
          </a:p>
        </p:txBody>
      </p:sp>
    </p:spTree>
    <p:extLst>
      <p:ext uri="{BB962C8B-B14F-4D97-AF65-F5344CB8AC3E}">
        <p14:creationId xmlns:p14="http://schemas.microsoft.com/office/powerpoint/2010/main" val="121827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/>
          <p:nvPr/>
        </p:nvSpPr>
        <p:spPr>
          <a:xfrm>
            <a:off x="723554" y="2211081"/>
            <a:ext cx="7796854" cy="4072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D10D0B"/>
              </a:buClr>
              <a:buSzPts val="2400"/>
            </a:pPr>
            <a:endParaRPr lang="ru-RU" sz="1600" dirty="0"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r>
              <a:rPr lang="ru-RU" sz="1600" dirty="0">
                <a:latin typeface="+mj-lt"/>
                <a:sym typeface="Proxima Nova"/>
              </a:rPr>
              <a:t>Время отдыха - время, в течение которого работник свободен от исполнения трудовых обязанностей и которое он может использовать по своему усмотрению (ст.106  ТК РФ)</a:t>
            </a:r>
          </a:p>
          <a:p>
            <a:pPr lvl="0">
              <a:buClr>
                <a:srgbClr val="D10D0B"/>
              </a:buClr>
              <a:buSzPts val="2400"/>
            </a:pPr>
            <a:endParaRPr lang="ru-RU" sz="1600" dirty="0"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r>
              <a:rPr lang="ru-RU" sz="1600" dirty="0">
                <a:latin typeface="+mj-lt"/>
                <a:sym typeface="Proxima Nova"/>
              </a:rPr>
              <a:t>Категории времени отдыха: 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Отпуска ежегодные: основные и дополнительные, по графику и вне графика.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Отпуска без сохранения заработной платы: обязательные для работодателя и не обязательные, менее 14 дней, более 14 дней.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Отпуска учебные: с </a:t>
            </a:r>
            <a:r>
              <a:rPr lang="ru-RU" sz="1600" dirty="0" smtClean="0">
                <a:latin typeface="+mj-lt"/>
                <a:sym typeface="Proxima Nova"/>
              </a:rPr>
              <a:t>сохранением </a:t>
            </a:r>
            <a:r>
              <a:rPr lang="ru-RU" sz="1600" dirty="0">
                <a:latin typeface="+mj-lt"/>
                <a:sym typeface="Proxima Nova"/>
              </a:rPr>
              <a:t>заработной платы, без сохранения заработной платы.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Отпуска по материнству: по беременности и родам, по уходу за ребенком.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Нерабочие праздничные дни: федеральные, региональные.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Выходные дни: суббота и воскресенье, иные выходные дни по графику; при пятидневке, при шестидневке.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Перерыв для отдыха и питания: чёткое время, время по графику.</a:t>
            </a: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>
                <a:latin typeface="+mj-lt"/>
                <a:sym typeface="Proxima Nova"/>
              </a:rPr>
              <a:t>Дополнительные выходные дни: за работу в выходные дни и сверхурочную работу; отдельным  категориям </a:t>
            </a:r>
            <a:endParaRPr lang="ru-RU" sz="1600" dirty="0" smtClean="0">
              <a:latin typeface="+mj-lt"/>
              <a:sym typeface="Proxima Nova"/>
            </a:endParaRPr>
          </a:p>
          <a:p>
            <a:pPr marL="285750" lvl="0" indent="-285750">
              <a:buClr>
                <a:srgbClr val="D10D0B"/>
              </a:buClr>
              <a:buSzPts val="2400"/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j-lt"/>
                <a:sym typeface="Proxima Nova"/>
              </a:rPr>
              <a:t>Ежедневный отдых </a:t>
            </a:r>
            <a:endParaRPr lang="ru-RU" sz="1600" dirty="0"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sz="1600" i="0" u="none" strike="noStrike" cap="none" dirty="0">
              <a:solidFill>
                <a:srgbClr val="FF0000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r>
              <a:rPr lang="ru-RU" sz="1600" dirty="0">
                <a:solidFill>
                  <a:schemeClr val="tx1"/>
                </a:solidFill>
                <a:latin typeface="+mj-lt"/>
                <a:sym typeface="Proxima Nova"/>
              </a:rPr>
              <a:t>"</a:t>
            </a:r>
            <a: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  <a:t>Руководство по соблюдению обязательных требований по времени отдыха [виды перерывов и выходных] и отпускам"(утв. </a:t>
            </a:r>
            <a:r>
              <a:rPr lang="ru-RU" dirty="0" err="1">
                <a:solidFill>
                  <a:schemeClr val="tx1"/>
                </a:solidFill>
                <a:latin typeface="+mj-lt"/>
                <a:sym typeface="Proxima Nova"/>
              </a:rPr>
              <a:t>Рострудом</a:t>
            </a:r>
            <a: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  <a:t>)</a:t>
            </a:r>
          </a:p>
          <a:p>
            <a:pPr lvl="0">
              <a:buClr>
                <a:srgbClr val="D10D0B"/>
              </a:buClr>
              <a:buSzPts val="2400"/>
            </a:pPr>
            <a: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  <a:t>Роструд представил разъяснение о времени отдыха работников</a:t>
            </a:r>
            <a:b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</a:br>
            <a: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  <a:t>отпуска.</a:t>
            </a:r>
            <a:b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</a:br>
            <a:endParaRPr lang="ru-RU" dirty="0">
              <a:solidFill>
                <a:schemeClr val="tx1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dirty="0">
              <a:solidFill>
                <a:schemeClr val="tx1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dirty="0">
              <a:solidFill>
                <a:schemeClr val="tx1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dirty="0">
              <a:solidFill>
                <a:schemeClr val="tx1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sym typeface="Proxima Nova"/>
              </a:rPr>
            </a:br>
            <a:endParaRPr lang="ru-RU" dirty="0">
              <a:solidFill>
                <a:schemeClr val="tx1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sz="1600" dirty="0">
              <a:solidFill>
                <a:srgbClr val="FF0000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sz="1600" i="0" u="none" strike="noStrike" cap="none" dirty="0">
              <a:solidFill>
                <a:srgbClr val="FF0000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lang="ru-RU" sz="1600" i="0" u="none" strike="noStrike" cap="none" dirty="0">
              <a:solidFill>
                <a:srgbClr val="FF0000"/>
              </a:solidFill>
              <a:latin typeface="+mj-lt"/>
              <a:sym typeface="Proxima Nova"/>
            </a:endParaRPr>
          </a:p>
          <a:p>
            <a:pPr lvl="0">
              <a:buClr>
                <a:srgbClr val="D10D0B"/>
              </a:buClr>
              <a:buSzPts val="2400"/>
            </a:pPr>
            <a:endParaRPr sz="1600" i="0" u="none" strike="noStrike" cap="none" dirty="0">
              <a:solidFill>
                <a:srgbClr val="FF0000"/>
              </a:solidFill>
              <a:latin typeface="+mj-lt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5842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0"/>
          <p:cNvSpPr txBox="1">
            <a:spLocks noChangeArrowheads="1"/>
          </p:cNvSpPr>
          <p:nvPr/>
        </p:nvSpPr>
        <p:spPr bwMode="auto">
          <a:xfrm>
            <a:off x="573087" y="0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ru-RU" altLang="ru-RU" sz="1800" b="1" dirty="0">
                <a:latin typeface="+mn-lt"/>
                <a:ea typeface="MS PGothic" pitchFamily="34" charset="-128"/>
              </a:rPr>
              <a:t> </a:t>
            </a:r>
            <a:endParaRPr lang="ru-RU" sz="1400" dirty="0">
              <a:latin typeface="+mn-lt"/>
            </a:endParaRPr>
          </a:p>
          <a:p>
            <a:pPr>
              <a:spcBef>
                <a:spcPct val="0"/>
              </a:spcBef>
              <a:buNone/>
              <a:defRPr/>
            </a:pPr>
            <a:endParaRPr lang="ru-RU" sz="1800" dirty="0">
              <a:latin typeface="+mn-lt"/>
              <a:ea typeface="MS PGothic" pitchFamily="34" charset="-128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altLang="ru-RU" sz="1600" b="1" dirty="0"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ru-RU" altLang="ru-RU" sz="1600" b="1" dirty="0">
                <a:latin typeface="+mn-lt"/>
                <a:ea typeface="MS PGothic" pitchFamily="34" charset="-128"/>
              </a:rPr>
              <a:t>Ежедневный отдых</a:t>
            </a:r>
            <a:r>
              <a:rPr lang="ru-RU" altLang="ru-RU" sz="1600" dirty="0">
                <a:latin typeface="+mn-lt"/>
                <a:ea typeface="MS PGothic" pitchFamily="34" charset="-128"/>
              </a:rPr>
              <a:t>: </a:t>
            </a:r>
          </a:p>
          <a:p>
            <a:pPr marL="285750" indent="-285750">
              <a:spcBef>
                <a:spcPct val="0"/>
              </a:spcBef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не установлен: </a:t>
            </a:r>
            <a:r>
              <a:rPr lang="ru-RU" altLang="ru-RU" sz="1600" dirty="0" err="1">
                <a:latin typeface="+mn-lt"/>
                <a:ea typeface="MS PGothic" pitchFamily="34" charset="-128"/>
              </a:rPr>
              <a:t>Межсменный</a:t>
            </a:r>
            <a:r>
              <a:rPr lang="ru-RU" altLang="ru-RU" sz="1600" dirty="0">
                <a:latin typeface="+mn-lt"/>
                <a:ea typeface="MS PGothic" pitchFamily="34" charset="-128"/>
              </a:rPr>
              <a:t> отдых не обязательно двойная продолжительность работы (Постановления СНК СССР от 24.09.1929 - отменен, СП 2.2.2.1327-03 – </a:t>
            </a:r>
            <a:r>
              <a:rPr lang="ru-RU" altLang="ru-RU" sz="1600" dirty="0" smtClean="0">
                <a:latin typeface="+mn-lt"/>
                <a:ea typeface="MS PGothic" pitchFamily="34" charset="-128"/>
              </a:rPr>
              <a:t>отменен), </a:t>
            </a:r>
            <a:endParaRPr lang="ru-RU" altLang="ru-RU" sz="1600" dirty="0">
              <a:latin typeface="+mn-lt"/>
              <a:ea typeface="MS PGothic" pitchFamily="34" charset="-128"/>
            </a:endParaRPr>
          </a:p>
          <a:p>
            <a:pPr marL="285750" indent="-285750">
              <a:spcBef>
                <a:spcPct val="0"/>
              </a:spcBef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 marL="285750" indent="-285750">
              <a:spcBef>
                <a:spcPct val="0"/>
              </a:spcBef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но есть рекомендации </a:t>
            </a:r>
            <a:r>
              <a:rPr lang="ru-RU" altLang="ru-RU" sz="1600" dirty="0" err="1">
                <a:latin typeface="+mn-lt"/>
                <a:ea typeface="MS PGothic" pitchFamily="34" charset="-128"/>
              </a:rPr>
              <a:t>Роструда</a:t>
            </a:r>
            <a:r>
              <a:rPr lang="ru-RU" altLang="ru-RU" sz="1600" dirty="0">
                <a:latin typeface="+mn-lt"/>
                <a:ea typeface="MS PGothic" pitchFamily="34" charset="-128"/>
              </a:rPr>
              <a:t> – двойная продолжительность смены  - Доклад с руководством по соблюдению обязательных требований, дающих разъяснение, какое поведение является правомерным, а также разъяснение новых требований нормативных правовых актов за II квартал 2022 года (утв. </a:t>
            </a:r>
            <a:r>
              <a:rPr lang="ru-RU" altLang="ru-RU" sz="1600" dirty="0" err="1">
                <a:latin typeface="+mn-lt"/>
                <a:ea typeface="MS PGothic" pitchFamily="34" charset="-128"/>
              </a:rPr>
              <a:t>Рострудом</a:t>
            </a:r>
            <a:r>
              <a:rPr lang="ru-RU" altLang="ru-RU" sz="1600" dirty="0">
                <a:latin typeface="+mn-lt"/>
                <a:ea typeface="MS PGothic" pitchFamily="34" charset="-128"/>
              </a:rPr>
              <a:t>) </a:t>
            </a:r>
          </a:p>
          <a:p>
            <a:pPr marL="285750" indent="-285750">
              <a:spcBef>
                <a:spcPct val="0"/>
              </a:spcBef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 marL="285750" indent="-285750">
              <a:spcBef>
                <a:spcPct val="0"/>
              </a:spcBef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Работа в  перерыв, после окончания или до начала рабочего дня – сверхурочная работа или  установление ненормированного рабочего  дня  - см. алгоритмы</a:t>
            </a:r>
          </a:p>
          <a:p>
            <a:pPr marL="285750" indent="-285750">
              <a:spcBef>
                <a:spcPct val="0"/>
              </a:spcBef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</p:txBody>
      </p:sp>
      <p:sp>
        <p:nvSpPr>
          <p:cNvPr id="15363" name="Номер слайда 10"/>
          <p:cNvSpPr>
            <a:spLocks noGrp="1"/>
          </p:cNvSpPr>
          <p:nvPr>
            <p:ph type="sldNum" sz="quarter" idx="12"/>
          </p:nvPr>
        </p:nvSpPr>
        <p:spPr bwMode="auto">
          <a:xfrm>
            <a:off x="4430157" y="8251031"/>
            <a:ext cx="278924" cy="4719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6ABC3B7-2B28-43F7-BB9E-69F73259211B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28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0"/>
          <p:cNvSpPr txBox="1">
            <a:spLocks noChangeArrowheads="1"/>
          </p:cNvSpPr>
          <p:nvPr/>
        </p:nvSpPr>
        <p:spPr bwMode="auto">
          <a:xfrm>
            <a:off x="958091" y="662814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1600" b="1" dirty="0">
                <a:latin typeface="+mn-lt"/>
                <a:ea typeface="MS PGothic" pitchFamily="34" charset="-128"/>
              </a:rPr>
              <a:t>Выходные дни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altLang="ru-RU" sz="1600" dirty="0"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- не менее 42 часа  еженедельный отдых  (ст.110 ТК РФ</a:t>
            </a:r>
            <a:r>
              <a:rPr lang="ru-RU" altLang="ru-RU" sz="1600" dirty="0" smtClean="0">
                <a:latin typeface="+mn-lt"/>
                <a:ea typeface="MS PGothic" pitchFamily="34" charset="-128"/>
              </a:rPr>
              <a:t>), </a:t>
            </a:r>
            <a:r>
              <a:rPr lang="ru-RU" altLang="ru-RU" sz="1600" dirty="0">
                <a:latin typeface="+mn-lt"/>
                <a:ea typeface="MS PGothic" pitchFamily="34" charset="-128"/>
              </a:rPr>
              <a:t>водители – 45 ч.  (Приказ Минтранса России от 16.10.2020 N 424</a:t>
            </a:r>
            <a:r>
              <a:rPr lang="ru-RU" altLang="ru-RU" sz="1600" dirty="0" smtClean="0">
                <a:latin typeface="+mn-lt"/>
                <a:ea typeface="MS PGothic" pitchFamily="34" charset="-128"/>
              </a:rPr>
              <a:t>),  </a:t>
            </a:r>
            <a:r>
              <a:rPr lang="ru-RU" altLang="ru-RU" sz="1600" dirty="0" err="1" smtClean="0">
                <a:latin typeface="+mn-lt"/>
                <a:ea typeface="MS PGothic" pitchFamily="34" charset="-128"/>
              </a:rPr>
              <a:t>вахтовики</a:t>
            </a:r>
            <a:r>
              <a:rPr lang="ru-RU" altLang="ru-RU" sz="1600" dirty="0" smtClean="0">
                <a:latin typeface="+mn-lt"/>
                <a:ea typeface="MS PGothic" pitchFamily="34" charset="-128"/>
              </a:rPr>
              <a:t> – 24  </a:t>
            </a:r>
            <a:endParaRPr lang="ru-RU" altLang="ru-RU" sz="1600" dirty="0">
              <a:latin typeface="+mn-lt"/>
              <a:ea typeface="MS PGothic" pitchFamily="34" charset="-128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 - один или два выходных (пятидневка, шестидневка)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 - общий выходной- воскресенье, стандартно суббота и  воскресенье,  реже  -воскресенье, понедельник (ст.111  ТК РФ)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 - иногда переносы в связи с праздниками – решает гос. органы, не работодатель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1600" dirty="0">
                <a:latin typeface="+mn-lt"/>
                <a:ea typeface="MS PGothic" pitchFamily="34" charset="-128"/>
              </a:rPr>
              <a:t> - выходные по графику,  «скользящие  входные», в этом случае – формулировка  в  Трудовом  договоре, в  ПВТР, график (ст.111 ТК РФ)</a:t>
            </a:r>
            <a:endParaRPr lang="ru-RU" altLang="ru-RU" sz="1600" dirty="0">
              <a:solidFill>
                <a:srgbClr val="FF0000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15363" name="Номер слайда 10"/>
          <p:cNvSpPr>
            <a:spLocks noGrp="1"/>
          </p:cNvSpPr>
          <p:nvPr>
            <p:ph type="sldNum" sz="quarter" idx="12"/>
          </p:nvPr>
        </p:nvSpPr>
        <p:spPr bwMode="auto">
          <a:xfrm>
            <a:off x="4430157" y="8251031"/>
            <a:ext cx="278924" cy="4719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6ABC3B7-2B28-43F7-BB9E-69F73259211B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33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603799" y="4387135"/>
            <a:ext cx="936224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05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34777" y="117693"/>
            <a:ext cx="860648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Нерабочие праздничные дни федеральные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(ст.112  ТК РФ)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Нерабочими праздничными днями в Российской Федерации являются: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1, 2, 3, 4, 5, 6 и 8 января - Новогодние каникулы;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 января - Рождество Христово;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23 февраля - День защитника Отечества;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 марта - Международный женский день;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мая - Праздник Весны и Труда;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 мая - День Победы;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 июня - День России;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 ноября - День народного единства.</a:t>
            </a:r>
          </a:p>
          <a:p>
            <a:pPr marL="171450"/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 совпадении выходного и нерабочего праздничного дней выходной день переносится на следующий после праздничного рабочий день, за исключением выходных дней, совпадающих с нерабочими праздничными днями (1-8 января). 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Правительство РФ переносит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два выходных дня из числа выходных дней, совпадающих с нерабочими праздничными днями (1-8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янвря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на другие дни в очередном календарном год. Нормативный правовой акт Правительства  о переносе выходных дней на другие дни в очередном календарном году подлежит официальному опубликованию не позднее чем за месяц до наступления  календарного года (ст.112  ТК  РФ)</a:t>
            </a:r>
          </a:p>
          <a:p>
            <a:pPr marL="171450"/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уточнения переносов- см. производственный  календарь </a:t>
            </a:r>
          </a:p>
          <a:p>
            <a:pPr marL="171450"/>
            <a:endParaRPr lang="ru-RU" b="1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Работодатели  не могут переносить выходные. </a:t>
            </a:r>
          </a:p>
          <a:p>
            <a:pPr marL="17145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 что делать -  можно оформить  работу в выходной день с предоставлением дня отдыха </a:t>
            </a:r>
          </a:p>
          <a:p>
            <a:pPr lvl="0"/>
            <a:endParaRPr lang="ru-RU" altLang="ru-RU" dirty="0"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ru-RU" b="1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Работникам, не получающим оклад</a:t>
            </a:r>
            <a:r>
              <a:rPr lang="ru-RU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, за нерабочие праздничные дни, в которые они не привлекались к работе, выплачивается дополнительное вознаграждение. Размер и порядок выплаты -  в ЛНА/ТД/</a:t>
            </a:r>
            <a:r>
              <a:rPr lang="ru-RU" dirty="0" err="1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колл</a:t>
            </a:r>
            <a:r>
              <a:rPr lang="ru-RU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. договоре (ст. 112 ТК РФ)</a:t>
            </a:r>
          </a:p>
          <a:p>
            <a:pPr lvl="0"/>
            <a:endParaRPr lang="ru-RU" altLang="ru-RU" sz="1600" dirty="0">
              <a:cs typeface="Arial" panose="020B0604020202020204" pitchFamily="34" charset="0"/>
            </a:endParaRPr>
          </a:p>
          <a:p>
            <a:pPr marL="171450"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Перед нерабочим  праздничным  днем-  рабочий день короче на 1 час</a:t>
            </a:r>
            <a:endParaRPr lang="ru-RU" sz="12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endParaRPr lang="ru-RU" sz="12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029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603799" y="4387135"/>
            <a:ext cx="936224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05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7098" y="202672"/>
            <a:ext cx="723207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/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Нерабочие праздничные дни, установленные в  субъектах  РФ</a:t>
            </a:r>
          </a:p>
          <a:p>
            <a:pPr marL="171450"/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Ст. 6 ТК РФ предоставляет органам государственной власти субъектов РФ право устанавливать дополнительные нерабочие (праздничные) дни.</a:t>
            </a:r>
          </a:p>
          <a:p>
            <a:pPr marL="171450"/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П. 7 ст. 4 Федерального закона от 26.09.1997 N 125-ФЗ "О свободе совести и о религиозных объединениях», Постановление Президиума Верховного Суда РФ от 21.12.2011 N 20-ПВ11  - органы государственной власти субъектов РФ вправе объявлять религиозные праздники нерабочими (праздничными) днями.</a:t>
            </a:r>
          </a:p>
          <a:p>
            <a:pPr marL="171450"/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/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Роструд рекомендует предоставлять работникам гарантии в связи с региональными праздниками не ниже тех, что установлены на федеральном уровне: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предпраздничный день сокращается на час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когда региональный праздник выпадает на отпуск, то число календарных дней отдыха увеличивается; 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 в праздничный день оплачивается в двойном размере; 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требуется соблюдать процедуру привлечения сотрудников к работе в праздничные дни; 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нельзя уменьшать оклад из-за того, что в месяце есть нерабочие праздничные дни — в этом случае сокращается месячная норма выработки. 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обозначения праздничных дней применяйте буквенный код нерабочего праздничного дня «В» или цифровой «26»</a:t>
            </a:r>
          </a:p>
          <a:p>
            <a:pPr marL="385763" indent="-214313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см. производственные календари на сайтах региональных министерств труда, пример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https://mtrud.rk.gov.ru/ru/document/show/4591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860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346229"/>
            <a:ext cx="8964612" cy="452431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Дополнительные дни отдыха</a:t>
            </a:r>
          </a:p>
          <a:p>
            <a:endParaRPr lang="ru-RU" altLang="ru-RU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altLang="ru-RU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Дополнительные 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дни отдыха за работу в выходной или праздничный день (только  целые дни) -  ст.113  ТК Ф, сохраняется оклад 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Дополнительный день отдыха  за сверхурочную работу (суммировалось время до 8 часов)  - ст. 152  ТК РФ, сохраняется оклад 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Дополнительные дни отдыха по уходу за детьми-инвалидами - 4 дня в месяц (ст. 262 ТК РФ)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Дополнительные  дни отдыха донорам -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после каждого дня сдачи крови и ее компонентов работнику предоставляется дополнительный день отдыха, оплачивается  по среднему заработку (ст.186 ТК РФ)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Дополнительные дни отдыха по инициативе работодателя - с оплатой среднего заработка (Письмо Роструда от 19.12.2007 № 5202-6-0)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Дополнительный день отдыха раз в месяц женщинам, работающим на селе (ст. 263.1 ТК РФ)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Дополнительный день отдыха раз в месяц одному из родителей (опекуну, попечителю, приемному родителю), работающему Севере лицам с детьми до 16 лет (ст. 319 ТК РФ)</a:t>
            </a:r>
          </a:p>
          <a:p>
            <a:pPr marL="285750" indent="-285750">
              <a:buFontTx/>
              <a:buChar char="-"/>
            </a:pP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дополнительные дни отдыха вахтовикам (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межувахтовый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отдых) - в случае переработки рабочего времени в пределах графика работы на вахте (ч. 3 ст. 301 ТК РФ).</a:t>
            </a:r>
          </a:p>
          <a:p>
            <a:endParaRPr lang="ru-RU" altLang="ru-RU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42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164" y="435006"/>
            <a:ext cx="8485219" cy="5328382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b="1" dirty="0">
                <a:latin typeface="+mn-lt"/>
                <a:cs typeface="Arial" panose="020B0604020202020204" pitchFamily="34" charset="0"/>
              </a:rPr>
              <a:t> Дополнительные дни отдыха</a:t>
            </a:r>
          </a:p>
          <a:p>
            <a:endParaRPr lang="ru-RU" altLang="ru-RU" sz="1200" b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Издать приказ о предоставлении дополнительных выходных:</a:t>
            </a: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 произвольной форме, так как нормативно установленной нет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 приказе указать:</a:t>
            </a:r>
          </a:p>
          <a:p>
            <a:pPr marL="342900" lvl="0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Ф.И.О., должность работника и структурное подразделение (при наличии);</a:t>
            </a:r>
          </a:p>
          <a:p>
            <a:pPr marL="342900" lvl="0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Ф.И.О. и дату рождения ребенка-инвалида;</a:t>
            </a:r>
          </a:p>
          <a:p>
            <a:pPr marL="342900" lvl="0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и даты дополнительных оплачиваемых выходных дней для ухода за ребенком-инвалидом;</a:t>
            </a:r>
          </a:p>
          <a:p>
            <a:pPr marL="342900" lvl="0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поручения ответственным работникам (например, специалисту по кадрам - отразить в табеле дополнительные выходные, бухгалтеру - оплатить эти дни);</a:t>
            </a:r>
          </a:p>
          <a:p>
            <a:pPr marL="342900" lvl="0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основание для издания приказа (заявление и дополнительные документы, на основании которых работнику предоставляются выходные - свидетельство о рождении, справка об инвалидности</a:t>
            </a:r>
            <a:r>
              <a:rPr lang="ru-RU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Ознакомить с приказом под подпись работника, ответственных лиц, которым в приказе даны поручения.</a:t>
            </a:r>
          </a:p>
          <a:p>
            <a:pPr>
              <a:lnSpc>
                <a:spcPct val="115000"/>
              </a:lnSpc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Определить количество дополнительных выходных дней для ухода за </a:t>
            </a:r>
            <a:r>
              <a:rPr lang="ru-RU" sz="12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ребенком-инвалидом</a:t>
            </a: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Заполнить </a:t>
            </a:r>
            <a:r>
              <a:rPr lang="ru-RU" sz="1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табель учета рабочего </a:t>
            </a:r>
            <a:r>
              <a:rPr lang="ru-RU" sz="12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времени</a:t>
            </a: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 табеле отразить </a:t>
            </a: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буквенным кодом "ОВ" (или цифровым "27"), поскольку они оплачиваются.</a:t>
            </a:r>
          </a:p>
          <a:p>
            <a:pPr>
              <a:lnSpc>
                <a:spcPct val="115000"/>
              </a:lnSpc>
            </a:pP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2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Подать </a:t>
            </a:r>
            <a:r>
              <a:rPr lang="ru-RU" sz="1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2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СФР </a:t>
            </a:r>
            <a:r>
              <a:rPr lang="ru-RU" sz="1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документы для  возмещения расходов на оплату дополнительных выходных дней для ухода за детьми-инвалидами:</a:t>
            </a:r>
            <a:endParaRPr lang="ru-RU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заявление о возмещении расходов на оплату дополнительных выходных дней для ухода за детьми-инвалидами по форме, утверждаемой Фондом;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удостоверенную страхователем (работодателем) копию приказа о предоставлении дополнительных выходных дней для ухода за детьми-инвалидами.</a:t>
            </a:r>
            <a:endParaRPr lang="ru-RU" sz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844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164" y="435006"/>
            <a:ext cx="8485219" cy="452431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cs typeface="Arial" panose="020B0604020202020204" pitchFamily="34" charset="0"/>
              </a:rPr>
              <a:t> Дополнительные дни отдыха</a:t>
            </a:r>
          </a:p>
          <a:p>
            <a:endParaRPr lang="ru-RU" altLang="ru-RU" sz="16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ru-RU" altLang="ru-RU" sz="1600" b="1" dirty="0">
                <a:solidFill>
                  <a:srgbClr val="000000"/>
                </a:solidFill>
                <a:cs typeface="Arial" panose="020B0604020202020204" pitchFamily="34" charset="0"/>
              </a:rPr>
              <a:t>С 01.09.2023 года вступят в силу поправки о </a:t>
            </a:r>
            <a:r>
              <a:rPr lang="ru-RU" altLang="ru-RU" sz="1600" b="1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доп.выходных</a:t>
            </a:r>
            <a:r>
              <a:rPr lang="ru-RU" altLang="ru-RU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ru-RU" altLang="ru-RU" sz="1600" b="1" dirty="0">
                <a:solidFill>
                  <a:srgbClr val="000000"/>
                </a:solidFill>
                <a:cs typeface="Arial" panose="020B0604020202020204" pitchFamily="34" charset="0"/>
              </a:rPr>
              <a:t>для тех, кто ухаживает за детьми-инвалидами. </a:t>
            </a: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Один из родителей, опекун или попечитель сможет раз в год брать подряд до 24 оплачиваемых дней. Отдых не должен выходить за пределы общего числа </a:t>
            </a:r>
            <a:r>
              <a:rPr lang="ru-RU" altLang="ru-RU" sz="1600" dirty="0" err="1">
                <a:solidFill>
                  <a:srgbClr val="000000"/>
                </a:solidFill>
                <a:cs typeface="Arial" panose="020B0604020202020204" pitchFamily="34" charset="0"/>
              </a:rPr>
              <a:t>допвыходных</a:t>
            </a: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, которые сотрудник не использовал для ухода за детьми-инвалидами. График их предоставления нужно согласовывать с работодателем. В остальном порядок оставили прежним. Работники могут использовать 4 </a:t>
            </a:r>
            <a:r>
              <a:rPr lang="ru-RU" altLang="ru-RU" sz="1600" dirty="0" err="1">
                <a:solidFill>
                  <a:srgbClr val="000000"/>
                </a:solidFill>
                <a:cs typeface="Arial" panose="020B0604020202020204" pitchFamily="34" charset="0"/>
              </a:rPr>
              <a:t>допвыходных</a:t>
            </a: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 в месяц для ухода за детьми-инвалидами. Родители, опекуны или попечители вправе делить их между собой.</a:t>
            </a:r>
            <a:b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(Федеральный закон от 05.12.2022 N 491-ФЗ «О внесении изменения в статью 262 Трудового кодекса Российской Федерации»)</a:t>
            </a:r>
          </a:p>
          <a:p>
            <a:endParaRPr lang="ru-RU" altLang="ru-RU" sz="16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ru-RU" altLang="ru-RU" sz="1600" b="1" dirty="0">
                <a:solidFill>
                  <a:srgbClr val="000000"/>
                </a:solidFill>
                <a:cs typeface="Arial" panose="020B0604020202020204" pitchFamily="34" charset="0"/>
              </a:rPr>
              <a:t>Работодатель не обязан выплачивать работнику при увольнении компенсацию за неиспользованные дополнительные дни отдыха, которые положены работнику за сдачу крови и ее компонентов </a:t>
            </a: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(</a:t>
            </a:r>
            <a:r>
              <a:rPr lang="en-US" altLang="ru-RU" sz="1600" dirty="0">
                <a:solidFill>
                  <a:srgbClr val="000000"/>
                </a:solidFill>
                <a:cs typeface="Arial" panose="020B0604020202020204" pitchFamily="34" charset="0"/>
                <a:hlinkClick r:id="rId2"/>
              </a:rPr>
              <a:t>https://xn--80akibcicpdbetz7e2g.xn--p1ai/questions/viewFaq/1183</a:t>
            </a: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, </a:t>
            </a:r>
            <a:r>
              <a:rPr lang="en-US" altLang="ru-RU" sz="1600" dirty="0">
                <a:solidFill>
                  <a:srgbClr val="000000"/>
                </a:solidFill>
                <a:cs typeface="Arial" panose="020B0604020202020204" pitchFamily="34" charset="0"/>
                <a:hlinkClick r:id="rId3"/>
              </a:rPr>
              <a:t>https://xn--80akibcicpdbetz7e2g.xn--p1ai/questions/viewFaq/1195</a:t>
            </a: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357220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«Мастер делового администрирования –  Master of Business Administration (MBA)» на русском языке</a:t>
            </a:r>
            <a:endParaRPr/>
          </a:p>
          <a:p>
            <a:pPr marL="171450" marR="0" lvl="0" indent="-1714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Master of Business Administration с логотипом UNESCO на английском языке</a:t>
            </a:r>
            <a:endParaRPr/>
          </a:p>
        </p:txBody>
      </p:sp>
      <p:sp>
        <p:nvSpPr>
          <p:cNvPr id="64" name="Google Shape;64;p4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Дипломы</a:t>
            </a:r>
            <a:endParaRPr/>
          </a:p>
        </p:txBody>
      </p:sp>
      <p:sp>
        <p:nvSpPr>
          <p:cNvPr id="65" name="Google Shape;65;p4"/>
          <p:cNvSpPr/>
          <p:nvPr/>
        </p:nvSpPr>
        <p:spPr>
          <a:xfrm>
            <a:off x="444495" y="234341"/>
            <a:ext cx="8255009" cy="55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Отпуска ежегодные основные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- всем работникам </a:t>
            </a: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 дней (ст.115  ТК РФ)</a:t>
            </a:r>
            <a:endParaRPr lang="ru-RU" sz="1600" i="0" u="none" strike="noStrike" cap="non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8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Удлинённый  основной отпуск: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инвалиды 30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дней ст. 23 Закона от 24 ноября 1995 г. № 181-ФЗ)</a:t>
            </a:r>
            <a:endParaRPr lang="ru-RU"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несовершеннолетние 31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день (ст. 267 ТК РФ)</a:t>
            </a:r>
            <a:endParaRPr lang="ru-RU"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педагоги – 42, 56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дней (приложение к постановлению Правительства РФ от 14 мая 2015 г. № 466)</a:t>
            </a:r>
            <a:endParaRPr lang="ru-RU"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Госслужащие, муниципальные служащие  - 30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дней </a:t>
            </a: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(ст. 46 Закона от 27 июля 2004 г. № 79-ФЗ, п. 3 ст. 21 Закона от 2 марта 2007 г. № 25-ФЗ)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Работники некоторых госорганов (прокуратура, суды, </a:t>
            </a:r>
            <a:r>
              <a:rPr lang="ru-RU" sz="1600" b="0" i="0" u="none" strike="noStrike" cap="none" dirty="0" smtClean="0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следственный </a:t>
            </a:r>
            <a:r>
              <a:rPr lang="ru-RU" sz="16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комитет, таможенные органы, </a:t>
            </a:r>
            <a:r>
              <a:rPr lang="ru-RU" sz="16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наркоконтроль</a:t>
            </a:r>
            <a:r>
              <a:rPr lang="ru-RU" sz="16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Работники некоторых </a:t>
            </a:r>
            <a:r>
              <a:rPr lang="ru-RU" sz="1600" dirty="0" err="1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гос.учреждений</a:t>
            </a: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Tahoma"/>
                <a:cs typeface="Calibri" panose="020F0502020204030204" pitchFamily="34" charset="0"/>
                <a:sym typeface="Tahoma"/>
              </a:rPr>
              <a:t> (аварийно-спасательных служб, научные  учреждения)</a:t>
            </a:r>
            <a:endParaRPr sz="16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Tahoma"/>
              <a:cs typeface="Calibri" panose="020F0502020204030204" pitchFamily="34" charset="0"/>
              <a:sym typeface="Tahoma"/>
            </a:endParaRPr>
          </a:p>
          <a:p>
            <a:pPr marL="971550" marR="0" lvl="0" indent="-184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800" b="0" i="0" u="none" strike="noStrike" cap="none" dirty="0">
              <a:solidFill>
                <a:schemeClr val="accent2"/>
              </a:solidFill>
              <a:latin typeface="Calibri" panose="020F0502020204030204" pitchFamily="34" charset="0"/>
              <a:ea typeface="Tahoma"/>
              <a:cs typeface="Calibri" panose="020F0502020204030204" pitchFamily="34" charset="0"/>
              <a:sym typeface="Tahoma"/>
            </a:endParaRPr>
          </a:p>
          <a:p>
            <a:pPr lvl="0"/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Дополнительные отпуска</a:t>
            </a:r>
            <a:endParaRPr lang="ru-RU" sz="1600" dirty="0"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работникам, условия труда на рабочих местах которых по результатам специальной оценки условий труда отнесены к вредным условиям труда 2, 3 или 4-й степени либо опасным – не менее 7 календарных дней (ст. 117 ТК РФ);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работникам с ненормированным рабочим днем – не менее 3 календарных дней (ст.119 ТК РФ),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лицам, работающим в районах Крайнего Севера и приравненных к ним местностях  - не менее 24 и 16 соответственно (ст. 321 ТК РФ), 8 дней – особый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климатом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778D99D-C7CF-FAF7-5387-875A6673C8FB}"/>
              </a:ext>
            </a:extLst>
          </p:cNvPr>
          <p:cNvSpPr txBox="1"/>
          <p:nvPr/>
        </p:nvSpPr>
        <p:spPr>
          <a:xfrm>
            <a:off x="491003" y="314205"/>
            <a:ext cx="8309499" cy="6456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77" b="1" dirty="0"/>
              <a:t>Иные лица, которым предоставляются дополнительные ежегодные оплачиваемые отпуска (ч. 2 ст. 116 ТК РФ):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работникам представительств РФ за границей в странах с особыми (в том числе климатическими) условиями - не менее 3 календарных дней (перечень стран утв. Постановлением Правительства РФ от 21.04.2010 N 258, продолжительность отпуска зависит от страны, в которой они работают (Приложение к Приказу МИД России от 08.08.2011 N 14299) (ч. 2 ст. 339 ТК РФ, </a:t>
            </a:r>
            <a:r>
              <a:rPr lang="ru-RU" sz="1477" dirty="0" err="1"/>
              <a:t>п.п</a:t>
            </a:r>
            <a:r>
              <a:rPr lang="ru-RU" sz="1477" dirty="0"/>
              <a:t>. 1, 2, </a:t>
            </a:r>
            <a:r>
              <a:rPr lang="ru-RU" sz="1477" dirty="0" err="1"/>
              <a:t>абз</a:t>
            </a:r>
            <a:r>
              <a:rPr lang="ru-RU" sz="1477" dirty="0"/>
              <a:t>. 2 п. 3, п. 5 Постановления Правительства РФ от 21.04.2010 N 258)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спортсменам и тренерам - не менее 4 календарных дней согласно ЛНА или </a:t>
            </a:r>
            <a:r>
              <a:rPr lang="ru-RU" sz="1477" dirty="0" err="1"/>
              <a:t>колдоговору</a:t>
            </a:r>
            <a:r>
              <a:rPr lang="ru-RU" sz="1477" dirty="0"/>
              <a:t> (ч. 2 ст. 348.10 ТК РФ)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судьям - от 5 до 15 рабочих дней в зависимости от стажа работы в области юриспруденции (п. 2 ст. 19 Закона РФ от 26.06.1992 N 3132-1)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муниципальным служащим - не более 10 календарных дней за выслугу лет и 3 календарных дня - за ненормированный служебный день, если он установлен (ч. 4, 5.1 ст. 21 Федерального закона от 02.03.2007 N 25-ФЗ)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прокурорам, научным и педагогическим работникам системы прокуратуры РФ - от 5 до 15 календарных дней в зависимости от стажа службы в качестве прокурора, научного или педагогического работника (</a:t>
            </a:r>
            <a:r>
              <a:rPr lang="ru-RU" sz="1477" dirty="0" err="1"/>
              <a:t>абз</a:t>
            </a:r>
            <a:r>
              <a:rPr lang="ru-RU" sz="1477" dirty="0"/>
              <a:t>. 4 - 7 п. 1 ст. 41.4 Федерального закона от 17.01.1992 N 2202-1)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сотрудникам Следственного комитета - от 5 до 15 календарных дней за выслугу лет (ч. 3 ст. 25 Федерального закона от 28.12.2010 N 403-ФЗ)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гражданским служащим, в частности, за выслугу лет - продолжительностью, установленной ч. 5 ст. 46 Федерального закона от 27.07.2004 N 79-ФЗ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спасателям профессиональных аварийно-спасательных служб и формирований, участвующим в работах по ликвидации ЧС - не более 15 суток из расчета 1 день отпуска за 24 часа работ (п. 6 ст. 28 Федерального закона от 22.08.1995 N 151-ФЗ)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477" dirty="0"/>
              <a:t>сотрудникам таможенных органов, в частности, за выслугу лет - от 5 до 15 календарных дней (п. 1 ст. 39 Федерального закона от 21.07.1997 N 114-ФЗ)</a:t>
            </a:r>
          </a:p>
        </p:txBody>
      </p:sp>
    </p:spTree>
    <p:extLst>
      <p:ext uri="{BB962C8B-B14F-4D97-AF65-F5344CB8AC3E}">
        <p14:creationId xmlns:p14="http://schemas.microsoft.com/office/powerpoint/2010/main" val="510435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778D99D-C7CF-FAF7-5387-875A6673C8FB}"/>
              </a:ext>
            </a:extLst>
          </p:cNvPr>
          <p:cNvSpPr txBox="1"/>
          <p:nvPr/>
        </p:nvSpPr>
        <p:spPr>
          <a:xfrm>
            <a:off x="482126" y="249943"/>
            <a:ext cx="843105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Иные лица, которым предоставляются дополнительные ежегодные оплачиваемые отпуска (продолжение):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гражданам, подвергшимся радиационному воздействию вследствие ядерных испытаний на Семипалатинском полигоне - 14 календарных дней (п. 15 ст. 2 Федерального закона от 10.01.2002 N 2-ФЗ)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инвалидам вследствие чернобыльской катастрофы - 14 календарных дней (п. 2 ч. 1 ст. 13, п. 5 ч. 1 ст. 14 Закона РФ от 15.05.1991 N 1244-1)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отдельным категориям медицинских работников - 3 календарных дня согласно Приложению к Постановлению Правительства РФ от 20 декабря 2021 г. N 2365), работникам психиатрической помощи - от 14 до 35 календарных дней; работникам противотуберкулезной помощи от 14 до 21 календарных дней ;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осуществляющим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лечение ВИЧ-инфицированных - 14 календарных дней (Постановление Правительства РФ от 06.06.2013 N 482)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педагогическим работникам - через каждые 10 лет непрерывной педагогической работы отпуск сроком до 1 года, порядок и условия в коллективном договоре (ст. 335 ТК РФ)</a:t>
            </a:r>
          </a:p>
          <a:p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803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«Мастер делового администрирования –  Master of Business Administration (MBA)» на русском языке</a:t>
            </a:r>
            <a:endParaRPr/>
          </a:p>
          <a:p>
            <a:pPr marL="171450" marR="0" lvl="0" indent="-1714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Master of Business Administration с логотипом UNESCO на английском языке</a:t>
            </a:r>
            <a:endParaRPr/>
          </a:p>
        </p:txBody>
      </p:sp>
      <p:sp>
        <p:nvSpPr>
          <p:cNvPr id="64" name="Google Shape;64;p4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Дипломы</a:t>
            </a:r>
            <a:endParaRPr/>
          </a:p>
        </p:txBody>
      </p:sp>
      <p:sp>
        <p:nvSpPr>
          <p:cNvPr id="65" name="Google Shape;65;p4"/>
          <p:cNvSpPr/>
          <p:nvPr/>
        </p:nvSpPr>
        <p:spPr>
          <a:xfrm>
            <a:off x="487339" y="447405"/>
            <a:ext cx="8255009" cy="4918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ru-RU" sz="1600" b="1" dirty="0"/>
              <a:t>Работодатель вправе</a:t>
            </a:r>
            <a:r>
              <a:rPr lang="ru-RU" sz="1600" dirty="0"/>
              <a:t> - дополнительные отпуска по своим основаниям любой продолжительности. Порядок и условия  - в коллективном (трудовом) договоре или локальном нормативном акте, принимаемом с учетом мнения профсоюза (при наличии) (например, Письмо Минтруда России от 02.11.2016 N 14-1/В-1094).</a:t>
            </a:r>
          </a:p>
          <a:p>
            <a:pPr lvl="0"/>
            <a:endParaRPr lang="ru-RU" sz="1600" dirty="0"/>
          </a:p>
          <a:p>
            <a:pPr lvl="0"/>
            <a:r>
              <a:rPr lang="ru-RU" sz="1600" dirty="0"/>
              <a:t>В том случае, если коллективным договором или иным локальным нормативным актом организации не предусмотрено предоставление медицинской сестре, работающей в школе, дополнительного ежегодного отпуска, права на его получение она не имеет (</a:t>
            </a:r>
            <a:r>
              <a:rPr lang="en-US" sz="1600" dirty="0">
                <a:hlinkClick r:id="rId3"/>
              </a:rPr>
              <a:t>https://xn--80akibcicpdbetz7e2g.xn--p1ai/questions/viewFaq/267</a:t>
            </a:r>
            <a:r>
              <a:rPr lang="ru-RU" sz="1600"/>
              <a:t>) </a:t>
            </a:r>
            <a:endParaRPr lang="ru-RU" sz="1600" dirty="0"/>
          </a:p>
          <a:p>
            <a:pPr lvl="0"/>
            <a:endParaRPr lang="ru-RU" sz="1600" dirty="0"/>
          </a:p>
          <a:p>
            <a:pPr marL="285750" lvl="0" indent="-285750">
              <a:lnSpc>
                <a:spcPct val="110000"/>
              </a:lnSpc>
            </a:pPr>
            <a:r>
              <a:rPr lang="ru-RU" sz="1600" dirty="0"/>
              <a:t>Ежегодные отпуска:</a:t>
            </a:r>
          </a:p>
          <a:p>
            <a:pPr marL="285750" lvl="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1600" dirty="0"/>
              <a:t>отпуска, по которым  можем  предусмотреть даты без согласия работников (все, кроме защищенных)</a:t>
            </a:r>
          </a:p>
          <a:p>
            <a:pPr marL="285750" lvl="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1600" dirty="0"/>
              <a:t> отпуска,  в которые работники идут без согласия работодателя ( защищённые-  см. - таблицу)</a:t>
            </a:r>
          </a:p>
          <a:p>
            <a:pPr marL="285750" lvl="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1600" dirty="0"/>
          </a:p>
          <a:p>
            <a:pPr lvl="0"/>
            <a:endParaRPr lang="ru-RU" sz="1600" dirty="0"/>
          </a:p>
          <a:p>
            <a:pPr lvl="0"/>
            <a:endParaRPr lang="ru-RU" sz="16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333399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99515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3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Дипломы</a:t>
            </a:r>
            <a:endParaRPr/>
          </a:p>
        </p:txBody>
      </p:sp>
      <p:sp>
        <p:nvSpPr>
          <p:cNvPr id="142" name="Google Shape;142;p13"/>
          <p:cNvSpPr/>
          <p:nvPr/>
        </p:nvSpPr>
        <p:spPr>
          <a:xfrm>
            <a:off x="464235" y="365760"/>
            <a:ext cx="8370276" cy="6494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chemeClr val="dk1"/>
                </a:solidFill>
                <a:latin typeface="+mn-lt"/>
                <a:sym typeface="Arial"/>
              </a:rPr>
              <a:t>Предоставление  отпуска по  графику</a:t>
            </a:r>
            <a:endParaRPr sz="1600" b="1" dirty="0">
              <a:solidFill>
                <a:schemeClr val="dk1"/>
              </a:solidFill>
              <a:latin typeface="+mn-lt"/>
              <a:sym typeface="Arial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уведомление за 2 недели до начала (ст.123 ТК РФ) (произвольная форма) (см. Письмо Роструда от 30.07.2014 N 1693-6-1)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если не хочет по графику - заявление о переносе + согласование работодателя</a:t>
            </a:r>
            <a:endParaRPr sz="1600" dirty="0">
              <a:latin typeface="+mn-l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  <a:t>оформляем приказ о предоставлении отпуска, знакомим с приказом</a:t>
            </a:r>
            <a:endParaRPr sz="1600" dirty="0">
              <a:solidFill>
                <a:srgbClr val="000000"/>
              </a:solidFill>
              <a:latin typeface="+mn-lt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  <a:t>оформляем записку-расчет (форма 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sym typeface="Arial"/>
              </a:rPr>
              <a:t>Т-60)</a:t>
            </a:r>
            <a:endParaRPr sz="1600" dirty="0">
              <a:latin typeface="+mn-l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  <a:t>вносим сведения в личную карточку работника (форма Т-2)</a:t>
            </a:r>
            <a:endParaRPr sz="1600" dirty="0">
              <a:latin typeface="+mn-l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  <a:t>учитываем дни отпуска в табеле учета рабочего времени (Т-12)</a:t>
            </a:r>
            <a:endParaRPr sz="1600" dirty="0">
              <a:latin typeface="+mn-l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  <a:t>вносим сведения в график отпусков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</a:rPr>
              <a:t>пропорциональное  предоставление (сколько  заработал) на момент отпуск по графику не предусмотрена </a:t>
            </a:r>
            <a:endParaRPr lang="ru-RU" sz="1600" dirty="0">
              <a:solidFill>
                <a:srgbClr val="000000"/>
              </a:solidFill>
              <a:latin typeface="+mn-lt"/>
              <a:sym typeface="Arial"/>
            </a:endParaRPr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endParaRPr sz="1600" dirty="0">
              <a:solidFill>
                <a:schemeClr val="dk1"/>
              </a:solidFill>
              <a:latin typeface="+mn-lt"/>
              <a:sym typeface="Arial"/>
            </a:endParaRPr>
          </a:p>
          <a:p>
            <a:pPr lvl="0"/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Оплата среднего заработка за 3 </a:t>
            </a:r>
            <a:r>
              <a:rPr lang="ru-RU" sz="1600" b="1" dirty="0">
                <a:latin typeface="+mn-lt"/>
              </a:rPr>
              <a:t>полных </a:t>
            </a: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дня до отпуска (ст.136  ТК РФ, </a:t>
            </a:r>
            <a: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  <a:t>Письмо Минтруда от 05.09.2018 № 14-1/ООГ-7157)</a:t>
            </a:r>
            <a:br>
              <a:rPr lang="ru-RU" sz="1600" dirty="0">
                <a:solidFill>
                  <a:srgbClr val="000000"/>
                </a:solidFill>
                <a:latin typeface="+mn-lt"/>
                <a:sym typeface="Arial"/>
              </a:rPr>
            </a:br>
            <a:endParaRPr sz="1600" dirty="0">
              <a:solidFill>
                <a:srgbClr val="000000"/>
              </a:solidFill>
              <a:latin typeface="+mn-lt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Обратите внимание - предоставление авансом рискованно, но иногда его не избежать!</a:t>
            </a:r>
            <a:endParaRPr sz="1600" dirty="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</a:rPr>
              <a:t>График отпусков - обязателен для исполнения и работодателями, и работниками (ч.2 ст.123 ТК РФ). Изменение без согласия работника не допускается.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solidFill>
                <a:schemeClr val="dk1"/>
              </a:solidFill>
              <a:latin typeface="+mn-lt"/>
              <a:sym typeface="Helvetica Neue"/>
            </a:endParaRPr>
          </a:p>
          <a:p>
            <a:pPr lvl="0"/>
            <a:r>
              <a:rPr lang="ru-RU" sz="1600" dirty="0">
                <a:solidFill>
                  <a:schemeClr val="dk1"/>
                </a:solidFill>
                <a:latin typeface="+mn-lt"/>
              </a:rPr>
              <a:t>Предоставлять отпуск исключительно в выходные нельзя - является скрытой формой замены  основной части отпуска денежной компенсацией или заменой компенсацией отпуска в случаях, когда применить ст. 126 ТК РФ нельзя </a:t>
            </a:r>
          </a:p>
          <a:p>
            <a:pPr lvl="0"/>
            <a:r>
              <a:rPr lang="ru-RU" sz="1600" dirty="0">
                <a:solidFill>
                  <a:schemeClr val="dk1"/>
                </a:solidFill>
                <a:latin typeface="+mn-lt"/>
              </a:rPr>
              <a:t>(Письмо Минтруда России от 07.12.2018 N 14-2/ООГ-9754)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+mn-lt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"/>
          <p:cNvSpPr/>
          <p:nvPr/>
        </p:nvSpPr>
        <p:spPr>
          <a:xfrm>
            <a:off x="1772197" y="5095331"/>
            <a:ext cx="6679109" cy="74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«Мастер делового администрирования –  Master of Business Administration (MBA)» на русском языке</a:t>
            </a:r>
            <a:endParaRPr/>
          </a:p>
          <a:p>
            <a:pPr marL="171450" marR="0" lvl="0" indent="-1714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 Master of Business Administration с логотипом UNESCO на английском языке</a:t>
            </a:r>
            <a:endParaRPr/>
          </a:p>
        </p:txBody>
      </p:sp>
      <p:sp>
        <p:nvSpPr>
          <p:cNvPr id="149" name="Google Shape;149;p14"/>
          <p:cNvSpPr/>
          <p:nvPr/>
        </p:nvSpPr>
        <p:spPr>
          <a:xfrm>
            <a:off x="1947732" y="4706513"/>
            <a:ext cx="1248298" cy="397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Дипломы</a:t>
            </a:r>
            <a:endParaRPr/>
          </a:p>
        </p:txBody>
      </p:sp>
      <p:sp>
        <p:nvSpPr>
          <p:cNvPr id="150" name="Google Shape;150;p14"/>
          <p:cNvSpPr/>
          <p:nvPr/>
        </p:nvSpPr>
        <p:spPr>
          <a:xfrm>
            <a:off x="503220" y="398497"/>
            <a:ext cx="8024998" cy="4278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chemeClr val="dk1"/>
                </a:solidFill>
                <a:latin typeface="+mn-lt"/>
                <a:sym typeface="Arial"/>
              </a:rPr>
              <a:t>Предоставление  отпуска вне  графика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заявление согласно ЛНА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виза руководителя - работодатель не обязан предоставлять вне графика, кроме отдельных  категорий (ст. 123 ТК РФ)</a:t>
            </a:r>
            <a:endParaRPr sz="1600" dirty="0">
              <a:solidFill>
                <a:schemeClr val="dk1"/>
              </a:solidFill>
              <a:latin typeface="+mn-lt"/>
              <a:sym typeface="Arial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приказ Т-6  или по собственной форме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ознакомление с приказом</a:t>
            </a:r>
            <a:endParaRPr sz="1600" dirty="0">
              <a:solidFill>
                <a:schemeClr val="dk1"/>
              </a:solidFill>
              <a:latin typeface="+mn-lt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b="1" i="1" dirty="0">
              <a:solidFill>
                <a:schemeClr val="dk1"/>
              </a:solidFill>
              <a:latin typeface="+mn-lt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chemeClr val="dk1"/>
                </a:solidFill>
                <a:latin typeface="+mn-lt"/>
                <a:sym typeface="Arial"/>
              </a:rPr>
              <a:t>Самовольное использование отпуска вне графика – прогул</a:t>
            </a:r>
            <a:r>
              <a:rPr lang="ru-RU" sz="1600" dirty="0">
                <a:solidFill>
                  <a:schemeClr val="dk1"/>
                </a:solidFill>
                <a:latin typeface="+mn-lt"/>
              </a:rPr>
              <a:t> (</a:t>
            </a: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п. 39 Постановления Пленума Верховного суда РФ от 17.03.2004 г. № 2)</a:t>
            </a:r>
            <a:endParaRPr sz="1600" dirty="0">
              <a:latin typeface="+mn-lt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 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+mn-lt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chemeClr val="dk1"/>
                </a:solidFill>
                <a:latin typeface="+mn-lt"/>
                <a:sym typeface="Arial"/>
              </a:rPr>
              <a:t>Отзыв из отпуска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запрос согласия об отзыве из отпуска 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согласие на отзыв (или отметка на запросе</a:t>
            </a:r>
            <a:r>
              <a:rPr lang="ru-RU" sz="1600" dirty="0" smtClean="0">
                <a:solidFill>
                  <a:schemeClr val="dk1"/>
                </a:solidFill>
                <a:latin typeface="+mn-lt"/>
                <a:sym typeface="Arial"/>
              </a:rPr>
              <a:t>) + на перерасчет 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приказ об отзыве из отпуска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корректировка табеля (при необходимости)</a:t>
            </a:r>
            <a:endParaRPr sz="1600" dirty="0">
              <a:latin typeface="+mn-lt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600" dirty="0">
                <a:solidFill>
                  <a:schemeClr val="dk1"/>
                </a:solidFill>
                <a:latin typeface="+mn-lt"/>
                <a:sym typeface="Arial"/>
              </a:rPr>
              <a:t>перерасчет отпускных (лучше с согласия)</a:t>
            </a:r>
            <a:endParaRPr sz="1600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"/>
          <p:cNvSpPr/>
          <p:nvPr/>
        </p:nvSpPr>
        <p:spPr>
          <a:xfrm>
            <a:off x="0" y="4515729"/>
            <a:ext cx="8451307" cy="295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ru-RU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русском языке</a:t>
            </a:r>
            <a:endParaRPr sz="12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8" name="Google Shape;158;p15"/>
          <p:cNvSpPr/>
          <p:nvPr/>
        </p:nvSpPr>
        <p:spPr>
          <a:xfrm>
            <a:off x="491301" y="424401"/>
            <a:ext cx="8208318" cy="4770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algn="just">
              <a:buClr>
                <a:schemeClr val="dk1"/>
              </a:buClr>
              <a:buSzPts val="1600"/>
            </a:pPr>
            <a:r>
              <a:rPr lang="ru-RU" sz="1600" b="1" dirty="0">
                <a:solidFill>
                  <a:schemeClr val="dk1"/>
                </a:solidFill>
              </a:rPr>
              <a:t>Разделение отпуска </a:t>
            </a:r>
            <a:endParaRPr lang="ru-RU" sz="16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ru-RU" sz="1600" b="0" u="none" strike="noStrike" cap="none" dirty="0">
                <a:solidFill>
                  <a:schemeClr val="dk1"/>
                </a:solidFill>
                <a:sym typeface="Arial"/>
              </a:rPr>
              <a:t>По соглашению - отпуск может быть разделен на части. Одна из частей - не менее 14 календарных дней (ст. 125 ТК РФ). </a:t>
            </a:r>
            <a:endParaRPr sz="1600" b="0" u="none" strike="noStrike" cap="none" dirty="0">
              <a:solidFill>
                <a:schemeClr val="dk1"/>
              </a:solidFill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ru-RU" sz="1600" b="0" u="none" strike="noStrike" cap="none" dirty="0">
                <a:solidFill>
                  <a:schemeClr val="dk1"/>
                </a:solidFill>
                <a:sym typeface="Arial"/>
              </a:rPr>
              <a:t>Законодательство не регулирует, как можно разделить оставшиеся 14 дней  </a:t>
            </a:r>
            <a:endParaRPr sz="1600" dirty="0"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dk1"/>
                </a:solidFill>
                <a:sym typeface="Arial"/>
              </a:rPr>
              <a:t>Необходимо подтверждение того, что работник согласился на разделение отпуска на части</a:t>
            </a:r>
            <a:endParaRPr lang="ru-RU" sz="1600" dirty="0">
              <a:solidFill>
                <a:schemeClr val="dk1"/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dk1"/>
                </a:solidFill>
              </a:rPr>
              <a:t>Не рекомендуется чрезмерно «дробить» отпуск, т.к. работник не успеет отдохнуть (Письмо Минтруда России от 08.07.2021 N 14-2/ООГ-6477)</a:t>
            </a:r>
            <a:endParaRPr sz="1600" dirty="0"/>
          </a:p>
          <a:p>
            <a:pPr marR="0" lvl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sym typeface="Arial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sym typeface="Arial"/>
              </a:rPr>
              <a:t>Продление отпуска</a:t>
            </a:r>
            <a:endParaRPr sz="1600" dirty="0"/>
          </a:p>
          <a:p>
            <a:pPr marR="0" lvl="0" algn="just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solidFill>
                <a:schemeClr val="dk1"/>
              </a:solidFill>
              <a:sym typeface="Arial"/>
            </a:endParaRPr>
          </a:p>
          <a:p>
            <a:pPr marR="0" lvl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solidFill>
                  <a:schemeClr val="dk1"/>
                </a:solidFill>
                <a:sym typeface="Arial"/>
              </a:rPr>
              <a:t>В случае болезни  - срок </a:t>
            </a:r>
            <a:r>
              <a:rPr lang="ru-RU" sz="1600" b="1" dirty="0">
                <a:solidFill>
                  <a:schemeClr val="dk1"/>
                </a:solidFill>
                <a:sym typeface="Arial"/>
              </a:rPr>
              <a:t>отпуска продлевается </a:t>
            </a:r>
            <a:r>
              <a:rPr lang="ru-RU" sz="1600" dirty="0">
                <a:solidFill>
                  <a:schemeClr val="dk1"/>
                </a:solidFill>
                <a:sym typeface="Arial"/>
              </a:rPr>
              <a:t>на соответствующее количество дней, п (п. 18 Правил об очередных и дополнительных отпусках, утв. НКТ СССР 30.04.1930 N 169). Если другие сроки - с согласия сторон</a:t>
            </a:r>
          </a:p>
          <a:p>
            <a:pPr marR="0" lvl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sym typeface="Arial"/>
            </a:endParaRPr>
          </a:p>
          <a:p>
            <a:pPr lvl="0" algn="just"/>
            <a:r>
              <a:rPr lang="ru-RU" sz="1600" b="1" dirty="0">
                <a:solidFill>
                  <a:schemeClr val="dk1"/>
                </a:solidFill>
                <a:sym typeface="Arial"/>
              </a:rPr>
              <a:t>Если  на больничном с ребенком - отпуск не </a:t>
            </a:r>
            <a:r>
              <a:rPr lang="ru-RU" sz="1600" b="1" dirty="0">
                <a:solidFill>
                  <a:schemeClr val="dk1"/>
                </a:solidFill>
              </a:rPr>
              <a:t>продлевается</a:t>
            </a:r>
            <a:r>
              <a:rPr lang="ru-RU" sz="1600" dirty="0">
                <a:solidFill>
                  <a:schemeClr val="dk1"/>
                </a:solidFill>
              </a:rPr>
              <a:t> (Письма Минтруда России от 17.06.2020 N 14-2/ООГ-8522, от 26.10.2018 N 14-2/ООГ-8536, Роструда от 01.06.2012 N ПГ/4629-6-1</a:t>
            </a:r>
            <a:r>
              <a:rPr lang="ru-RU" sz="1600" dirty="0">
                <a:solidFill>
                  <a:schemeClr val="dk1"/>
                </a:solidFill>
                <a:sym typeface="Arial"/>
              </a:rPr>
              <a:t>).</a:t>
            </a:r>
          </a:p>
          <a:p>
            <a:pPr lvl="0" algn="just"/>
            <a:endParaRPr lang="ru-RU"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2246</TotalTime>
  <Words>4201</Words>
  <Application>Microsoft Office PowerPoint</Application>
  <PresentationFormat>Экран (4:3)</PresentationFormat>
  <Paragraphs>386</Paragraphs>
  <Slides>26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8" baseType="lpstr">
      <vt:lpstr>Proxima Nova</vt:lpstr>
      <vt:lpstr>Helvetica Neue</vt:lpstr>
      <vt:lpstr>Tahoma</vt:lpstr>
      <vt:lpstr>Helvetica Neue Light</vt:lpstr>
      <vt:lpstr>Times New Roman</vt:lpstr>
      <vt:lpstr>Courier New</vt:lpstr>
      <vt:lpstr>Symbol</vt:lpstr>
      <vt:lpstr>Arial</vt:lpstr>
      <vt:lpstr>Calibri</vt:lpstr>
      <vt:lpstr>MS PGothic</vt:lpstr>
      <vt:lpstr>Wingdings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</cp:lastModifiedBy>
  <cp:revision>112</cp:revision>
  <dcterms:created xsi:type="dcterms:W3CDTF">2013-12-17T10:48:17Z</dcterms:created>
  <dcterms:modified xsi:type="dcterms:W3CDTF">2024-05-28T07:35:19Z</dcterms:modified>
</cp:coreProperties>
</file>