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94" r:id="rId3"/>
    <p:sldId id="293" r:id="rId4"/>
    <p:sldId id="323" r:id="rId5"/>
    <p:sldId id="324" r:id="rId6"/>
    <p:sldId id="257" r:id="rId7"/>
    <p:sldId id="305" r:id="rId8"/>
    <p:sldId id="299" r:id="rId9"/>
    <p:sldId id="278" r:id="rId10"/>
    <p:sldId id="307" r:id="rId11"/>
    <p:sldId id="277" r:id="rId12"/>
    <p:sldId id="322" r:id="rId13"/>
    <p:sldId id="326" r:id="rId14"/>
  </p:sldIdLst>
  <p:sldSz cx="9144000" cy="6858000" type="screen4x3"/>
  <p:notesSz cx="6797675" cy="9926638"/>
  <p:custDataLst>
    <p:tags r:id="rId16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ED"/>
    <a:srgbClr val="7BA0D7"/>
    <a:srgbClr val="DE8D22"/>
    <a:srgbClr val="B4CBEA"/>
    <a:srgbClr val="993366"/>
    <a:srgbClr val="140A62"/>
    <a:srgbClr val="996633"/>
    <a:srgbClr val="006600"/>
    <a:srgbClr val="00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31" autoAdjust="0"/>
    <p:restoredTop sz="85028" autoAdjust="0"/>
  </p:normalViewPr>
  <p:slideViewPr>
    <p:cSldViewPr>
      <p:cViewPr varScale="1">
        <p:scale>
          <a:sx n="135" d="100"/>
          <a:sy n="135" d="100"/>
        </p:scale>
        <p:origin x="299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0DC4A9-87CC-4157-8678-95F3B0D361C5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CBA4CB-2745-4C0A-8A4A-76AB47C97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930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CBA4CB-2745-4C0A-8A4A-76AB47C9715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292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CBA4CB-2745-4C0A-8A4A-76AB47C9715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62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1D52A-DE17-4F34-A288-86C89794D9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3DDFA-0386-41CE-975D-CE6B94A5A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B646F-F727-4E0A-84A3-E7557D3030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6619F-5ED8-459A-80FD-45FEA9F95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E055D-CC9F-4867-94F7-891E90CF45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72080-AC3E-47F2-8F17-656E0B36BC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5EC5D-6BF4-4AA8-B62C-56BECA2607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37332-C92E-4C52-B062-CD36FF78E1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8D645-0DA0-470A-8C26-A92C29703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C5C30-83BA-42EC-90E9-11C2EF539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34F8A-091A-41A4-9DB1-618F26F39C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latin typeface="+mn-lt"/>
              </a:defRPr>
            </a:lvl1pPr>
          </a:lstStyle>
          <a:p>
            <a:pPr>
              <a:defRPr/>
            </a:pPr>
            <a:fld id="{A6838245-A1C7-40A5-BCE5-C103C56F17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490" y="1196690"/>
            <a:ext cx="770039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555">
              <a:spcAft>
                <a:spcPts val="0"/>
              </a:spcAft>
            </a:pPr>
            <a:r>
              <a:rPr lang="ru-RU" sz="3600" smtClean="0">
                <a:latin typeface="Arial" panose="020B0604020202020204" pitchFamily="34" charset="0"/>
                <a:ea typeface="Arial" panose="020B0604020202020204" pitchFamily="34" charset="0"/>
              </a:rPr>
              <a:t>Прием </a:t>
            </a:r>
            <a:r>
              <a:rPr lang="ru-RU" sz="3600">
                <a:latin typeface="Arial" panose="020B0604020202020204" pitchFamily="34" charset="0"/>
                <a:ea typeface="Arial" panose="020B0604020202020204" pitchFamily="34" charset="0"/>
              </a:rPr>
              <a:t>на работу: оформляем </a:t>
            </a:r>
            <a:r>
              <a:rPr lang="ru-RU" sz="3600">
                <a:latin typeface="Arial" panose="020B0604020202020204" pitchFamily="34" charset="0"/>
                <a:ea typeface="Arial" panose="020B0604020202020204" pitchFamily="34" charset="0"/>
              </a:rPr>
              <a:t>без </a:t>
            </a:r>
            <a:r>
              <a:rPr lang="ru-RU" sz="3600" smtClean="0">
                <a:latin typeface="Arial" panose="020B0604020202020204" pitchFamily="34" charset="0"/>
                <a:ea typeface="Arial" panose="020B0604020202020204" pitchFamily="34" charset="0"/>
              </a:rPr>
              <a:t>ошибок</a:t>
            </a:r>
            <a:endParaRPr lang="ru-RU" sz="36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49555">
              <a:spcAft>
                <a:spcPts val="0"/>
              </a:spcAft>
            </a:pPr>
            <a:endParaRPr lang="ru-RU" sz="3600" dirty="0" smtClean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49555">
              <a:spcAft>
                <a:spcPts val="0"/>
              </a:spcAft>
            </a:pPr>
            <a:r>
              <a:rPr lang="ru-RU" sz="2000" dirty="0" smtClean="0">
                <a:latin typeface="Arial" panose="020B0604020202020204" pitchFamily="34" charset="0"/>
                <a:ea typeface="Arial" panose="020B0604020202020204" pitchFamily="34" charset="0"/>
              </a:rPr>
              <a:t>Эксперт по трудовым  отношениям </a:t>
            </a:r>
          </a:p>
          <a:p>
            <a:pPr marL="249555">
              <a:spcAft>
                <a:spcPts val="0"/>
              </a:spcAft>
            </a:pPr>
            <a:r>
              <a:rPr lang="ru-RU" sz="2000" dirty="0" smtClean="0">
                <a:latin typeface="Arial" panose="020B0604020202020204" pitchFamily="34" charset="0"/>
                <a:ea typeface="Arial" panose="020B0604020202020204" pitchFamily="34" charset="0"/>
              </a:rPr>
              <a:t>Юлия  Жижерина</a:t>
            </a:r>
            <a:endParaRPr lang="ru-RU" sz="20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75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 txBox="1">
            <a:spLocks noChangeArrowheads="1"/>
          </p:cNvSpPr>
          <p:nvPr/>
        </p:nvSpPr>
        <p:spPr bwMode="auto">
          <a:xfrm>
            <a:off x="251400" y="836640"/>
            <a:ext cx="8497180" cy="665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85800" algn="just">
              <a:lnSpc>
                <a:spcPct val="115000"/>
              </a:lnSpc>
              <a:spcAft>
                <a:spcPts val="0"/>
              </a:spcAft>
            </a:pPr>
            <a:r>
              <a:rPr lang="ru-RU" sz="1800" kern="0" dirty="0" smtClean="0">
                <a:latin typeface="Tahoma" pitchFamily="34" charset="0"/>
              </a:rPr>
              <a:t>А если бывший госслужащий?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kern="0" dirty="0" smtClean="0">
                <a:latin typeface="Tahoma" pitchFamily="34" charset="0"/>
              </a:rPr>
              <a:t>(ст</a:t>
            </a:r>
            <a:r>
              <a:rPr lang="ru-RU" sz="1800" b="0" kern="0" dirty="0">
                <a:latin typeface="Tahoma" pitchFamily="34" charset="0"/>
              </a:rPr>
              <a:t>. 64.1 ТК РФ, п. 4 ст. 12 Федерального закона от 25.12.2008 N </a:t>
            </a:r>
            <a:r>
              <a:rPr lang="ru-RU" sz="1800" b="0" kern="0" dirty="0" smtClean="0">
                <a:latin typeface="Tahoma" pitchFamily="34" charset="0"/>
              </a:rPr>
              <a:t>273-ФЗ)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kern="0" dirty="0" smtClean="0">
                <a:latin typeface="Tahoma" pitchFamily="34" charset="0"/>
              </a:rPr>
              <a:t>В каком виде и порядке? см</a:t>
            </a:r>
            <a:r>
              <a:rPr lang="ru-RU" sz="1800" b="0" kern="0" dirty="0">
                <a:latin typeface="Tahoma" pitchFamily="34" charset="0"/>
              </a:rPr>
              <a:t>. </a:t>
            </a:r>
            <a:r>
              <a:rPr lang="ru-RU" sz="1800" b="0" kern="0" dirty="0" smtClean="0">
                <a:latin typeface="Tahoma" pitchFamily="34" charset="0"/>
              </a:rPr>
              <a:t>Постановление </a:t>
            </a:r>
            <a:r>
              <a:rPr lang="ru-RU" sz="1800" b="0" kern="0" dirty="0">
                <a:latin typeface="Tahoma" pitchFamily="34" charset="0"/>
              </a:rPr>
              <a:t>Правительства РФ от 21.01.2015 N 29 </a:t>
            </a:r>
            <a:endParaRPr lang="ru-RU" sz="1800" b="0" kern="0" dirty="0" smtClean="0">
              <a:latin typeface="Tahoma" pitchFamily="34" charset="0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kern="0" dirty="0">
                <a:latin typeface="Tahoma" pitchFamily="34" charset="0"/>
              </a:rPr>
              <a:t>Что это за перечни?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kern="0" dirty="0">
                <a:latin typeface="Tahoma" pitchFamily="34" charset="0"/>
              </a:rPr>
              <a:t>1) Раздел I или II Перечня должностей федеральной государственной службы (утвержденной Указом Президента РФ от 18.05.2009 N 557);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kern="0" dirty="0">
                <a:latin typeface="Tahoma" pitchFamily="34" charset="0"/>
              </a:rPr>
              <a:t>2) Перечень, установленный руководителем госоргана в соответствии с разделом III Перечня должностей федеральной государственной службы, утвержденного Указом Президента РФ от 18.05.2009 N 557. 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kern="0" dirty="0">
                <a:latin typeface="Tahoma" pitchFamily="34" charset="0"/>
              </a:rPr>
              <a:t>3) Перечни должностей, установленные на уровне субъектов РФ или муниципалитетов согласно п. 4 Указа Президента РФ от 21.07.2010 N 925</a:t>
            </a:r>
            <a:r>
              <a:rPr lang="ru-RU" sz="1800" b="0" kern="0" dirty="0" smtClean="0">
                <a:latin typeface="Tahoma" pitchFamily="34" charset="0"/>
              </a:rPr>
              <a:t>.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1800" b="0" kern="0" dirty="0">
              <a:latin typeface="Tahoma" pitchFamily="34" charset="0"/>
            </a:endParaRPr>
          </a:p>
          <a:p>
            <a:pPr marL="971550" indent="-285750" algn="just" eaLnBrk="1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1800" kern="0" dirty="0">
                <a:solidFill>
                  <a:srgbClr val="000000"/>
                </a:solidFill>
                <a:latin typeface="Tahoma" pitchFamily="34" charset="0"/>
              </a:rPr>
              <a:t>А если военнообязанный? </a:t>
            </a:r>
          </a:p>
          <a:p>
            <a:pPr marL="0" lvl="0" indent="0" algn="just" eaLnBrk="1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ru-RU" sz="1800" b="0" kern="0" dirty="0">
                <a:solidFill>
                  <a:srgbClr val="000000"/>
                </a:solidFill>
                <a:latin typeface="Tahoma" pitchFamily="34" charset="0"/>
              </a:rPr>
              <a:t>сообщить в военкомат в течение </a:t>
            </a:r>
            <a:r>
              <a:rPr lang="ru-RU" sz="1800" b="0" kern="0" dirty="0" smtClean="0">
                <a:solidFill>
                  <a:srgbClr val="000000"/>
                </a:solidFill>
                <a:latin typeface="Tahoma" pitchFamily="34" charset="0"/>
              </a:rPr>
              <a:t>5 дней  </a:t>
            </a:r>
            <a:r>
              <a:rPr lang="ru-RU" sz="1800" b="0" kern="0" dirty="0">
                <a:solidFill>
                  <a:srgbClr val="000000"/>
                </a:solidFill>
                <a:latin typeface="Tahoma" pitchFamily="34" charset="0"/>
              </a:rPr>
              <a:t>(Постановлением Правительства РФ от 27.11.2006 N 719), </a:t>
            </a:r>
          </a:p>
          <a:p>
            <a:pPr marL="0" lvl="0" indent="0" algn="just" eaLnBrk="1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ru-RU" sz="1800" b="0" kern="0" dirty="0">
                <a:solidFill>
                  <a:srgbClr val="000000"/>
                </a:solidFill>
                <a:latin typeface="Tahoma" pitchFamily="34" charset="0"/>
              </a:rPr>
              <a:t>выдать </a:t>
            </a:r>
            <a:r>
              <a:rPr lang="ru-RU" sz="1800" b="0" kern="0" dirty="0" smtClean="0">
                <a:solidFill>
                  <a:srgbClr val="000000"/>
                </a:solidFill>
                <a:latin typeface="Tahoma" pitchFamily="34" charset="0"/>
              </a:rPr>
              <a:t>сведения  </a:t>
            </a:r>
            <a:r>
              <a:rPr lang="ru-RU" sz="1800" b="0" kern="0" dirty="0">
                <a:solidFill>
                  <a:srgbClr val="000000"/>
                </a:solidFill>
                <a:latin typeface="Tahoma" pitchFamily="34" charset="0"/>
              </a:rPr>
              <a:t>для военкомата  работникам без  регистрации или  если не зарегистрировался по месту пребывания (Постановление Правительства РФ от 06.02.2020 N </a:t>
            </a:r>
            <a:r>
              <a:rPr lang="ru-RU" sz="1800" b="0" kern="0" dirty="0" smtClean="0">
                <a:solidFill>
                  <a:srgbClr val="000000"/>
                </a:solidFill>
                <a:latin typeface="Tahoma" pitchFamily="34" charset="0"/>
              </a:rPr>
              <a:t>103), если </a:t>
            </a:r>
            <a:r>
              <a:rPr lang="ru-RU" sz="1800" b="0" kern="0" dirty="0">
                <a:solidFill>
                  <a:srgbClr val="000000"/>
                </a:solidFill>
                <a:latin typeface="Tahoma" pitchFamily="34" charset="0"/>
              </a:rPr>
              <a:t>не стоит на учете – </a:t>
            </a:r>
            <a:r>
              <a:rPr lang="ru-RU" sz="1800" b="0" kern="0" dirty="0" smtClean="0">
                <a:solidFill>
                  <a:srgbClr val="000000"/>
                </a:solidFill>
                <a:latin typeface="Tahoma" pitchFamily="34" charset="0"/>
              </a:rPr>
              <a:t>направление + карточку по форме 10 </a:t>
            </a:r>
            <a:endParaRPr lang="ru-RU" sz="1800" b="0" kern="0" dirty="0">
              <a:solidFill>
                <a:srgbClr val="000000"/>
              </a:solidFill>
              <a:latin typeface="Tahoma" pitchFamily="34" charset="0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1800" b="0" kern="0" dirty="0">
              <a:latin typeface="Tahoma" pitchFamily="34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2000" b="0" kern="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3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51400" y="404580"/>
            <a:ext cx="8569190" cy="611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1600" kern="0" dirty="0">
                <a:solidFill>
                  <a:srgbClr val="000000"/>
                </a:solidFill>
              </a:rPr>
              <a:t>А если в компании режим коммерческой тайны?</a:t>
            </a:r>
          </a:p>
          <a:p>
            <a:pPr marL="0" lvl="0" indent="0" algn="just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0" kern="0" dirty="0">
                <a:solidFill>
                  <a:srgbClr val="000000"/>
                </a:solidFill>
              </a:rPr>
              <a:t>(ст. 10-11 Закона РФ N98-ФЗ от 29.07.2004 года</a:t>
            </a:r>
            <a:r>
              <a:rPr lang="ru-RU" sz="1600" b="0" kern="0" dirty="0" smtClean="0">
                <a:solidFill>
                  <a:srgbClr val="000000"/>
                </a:solidFill>
              </a:rPr>
              <a:t>)</a:t>
            </a:r>
          </a:p>
          <a:p>
            <a:pPr marL="0" lvl="0" indent="0" algn="just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0" kern="0" dirty="0">
                <a:solidFill>
                  <a:srgbClr val="000000"/>
                </a:solidFill>
              </a:rPr>
              <a:t/>
            </a:r>
            <a:br>
              <a:rPr lang="ru-RU" sz="1600" b="0" kern="0" dirty="0">
                <a:solidFill>
                  <a:srgbClr val="000000"/>
                </a:solidFill>
              </a:rPr>
            </a:br>
            <a:r>
              <a:rPr lang="ru-RU" sz="1600" b="0" kern="0" dirty="0">
                <a:solidFill>
                  <a:srgbClr val="000000"/>
                </a:solidFill>
              </a:rPr>
              <a:t>Обязательство о неразглашении – обязательно? См. п. 43 Постановление Пленума Верховного суда от 17.03.2004 № 2 («обязался не разглашать»)</a:t>
            </a:r>
          </a:p>
          <a:p>
            <a:pPr marL="685800" algn="just">
              <a:lnSpc>
                <a:spcPct val="115000"/>
              </a:lnSpc>
              <a:spcAft>
                <a:spcPts val="0"/>
              </a:spcAft>
            </a:pPr>
            <a:endParaRPr lang="ru-RU" sz="1600" kern="0" dirty="0" smtClean="0"/>
          </a:p>
          <a:p>
            <a:pPr marL="685800" algn="just">
              <a:lnSpc>
                <a:spcPct val="115000"/>
              </a:lnSpc>
              <a:spcAft>
                <a:spcPts val="0"/>
              </a:spcAft>
            </a:pPr>
            <a:endParaRPr lang="ru-RU" sz="1600" kern="0" dirty="0"/>
          </a:p>
          <a:p>
            <a:pPr marL="685800" algn="just">
              <a:lnSpc>
                <a:spcPct val="115000"/>
              </a:lnSpc>
              <a:spcAft>
                <a:spcPts val="0"/>
              </a:spcAft>
            </a:pPr>
            <a:r>
              <a:rPr lang="ru-RU" sz="1600" kern="0" dirty="0" smtClean="0"/>
              <a:t>Проводим инструктажи  по охране труда, ПБ, ЭБ, ГО и ЧС, знакомим  с  картой </a:t>
            </a:r>
            <a:r>
              <a:rPr lang="ru-RU" sz="1600" kern="0" dirty="0" err="1" smtClean="0"/>
              <a:t>спецоценки</a:t>
            </a:r>
            <a:r>
              <a:rPr lang="ru-RU" sz="1600" kern="0" dirty="0" smtClean="0"/>
              <a:t> 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kern="0" dirty="0" smtClean="0"/>
              <a:t>(ст. 212 ТК РФ):</a:t>
            </a: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b="0" kern="0" dirty="0" smtClean="0"/>
              <a:t>Какие должны быть документы:</a:t>
            </a:r>
            <a:endParaRPr lang="ru-RU" sz="1600" b="0" kern="0" dirty="0"/>
          </a:p>
          <a:p>
            <a:pPr marL="628650" indent="-285750">
              <a:spcBef>
                <a:spcPts val="0"/>
              </a:spcBef>
              <a:spcAft>
                <a:spcPts val="0"/>
              </a:spcAft>
            </a:pPr>
            <a:r>
              <a:rPr lang="ru-RU" sz="1600" b="0" kern="0" dirty="0"/>
              <a:t>программы вводного и первичного (на рабочем месте) инструктажа, утвержденные приказом</a:t>
            </a:r>
          </a:p>
          <a:p>
            <a:pPr marL="628650" indent="-285750">
              <a:spcBef>
                <a:spcPts val="0"/>
              </a:spcBef>
              <a:spcAft>
                <a:spcPts val="0"/>
              </a:spcAft>
            </a:pPr>
            <a:r>
              <a:rPr lang="ru-RU" sz="1600" b="0" kern="0" dirty="0"/>
              <a:t>перечень должностей, освобожденных от проведения первичного инструктажа на рабочем месте, утвержденный приказом</a:t>
            </a:r>
          </a:p>
          <a:p>
            <a:pPr marL="628650" indent="-285750">
              <a:spcBef>
                <a:spcPts val="0"/>
              </a:spcBef>
              <a:spcAft>
                <a:spcPts val="0"/>
              </a:spcAft>
            </a:pPr>
            <a:r>
              <a:rPr lang="ru-RU" sz="1600" b="0" kern="0" dirty="0"/>
              <a:t>журнал регистрации вводного инструктажа</a:t>
            </a:r>
          </a:p>
          <a:p>
            <a:pPr marL="628650" indent="-285750">
              <a:spcBef>
                <a:spcPts val="0"/>
              </a:spcBef>
              <a:spcAft>
                <a:spcPts val="0"/>
              </a:spcAft>
            </a:pPr>
            <a:r>
              <a:rPr lang="ru-RU" sz="1600" b="0" kern="0" dirty="0"/>
              <a:t>журнал регистрации инструктажа на рабочем месте</a:t>
            </a:r>
          </a:p>
          <a:p>
            <a:pPr indent="0">
              <a:spcBef>
                <a:spcPts val="0"/>
              </a:spcBef>
              <a:spcAft>
                <a:spcPts val="0"/>
              </a:spcAft>
              <a:buNone/>
            </a:pPr>
            <a:endParaRPr lang="ru-RU" sz="1600" b="0" kern="0" dirty="0" smtClean="0"/>
          </a:p>
          <a:p>
            <a:pPr algn="just">
              <a:spcAft>
                <a:spcPts val="0"/>
              </a:spcAft>
            </a:pPr>
            <a:r>
              <a:rPr lang="ru-RU" sz="1600" b="0" kern="0" dirty="0" smtClean="0"/>
              <a:t> </a:t>
            </a:r>
            <a:r>
              <a:rPr lang="ru-RU" sz="1600" b="0" kern="0" dirty="0"/>
              <a:t>Порядок обучения по охране труда и проверки знания требований охраны труда (Постановление Правительства РФ от 24.12.2021 N 2464)  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1600" dirty="0">
                <a:ea typeface="Times New Roman" panose="02020603050405020304" pitchFamily="18" charset="0"/>
              </a:rPr>
              <a:t> </a:t>
            </a:r>
          </a:p>
          <a:p>
            <a:pPr indent="0">
              <a:spcBef>
                <a:spcPts val="0"/>
              </a:spcBef>
              <a:spcAft>
                <a:spcPts val="0"/>
              </a:spcAft>
              <a:buNone/>
            </a:pPr>
            <a:endParaRPr lang="ru-RU" sz="1600" b="0" kern="0" dirty="0"/>
          </a:p>
        </p:txBody>
      </p:sp>
    </p:spTree>
    <p:extLst>
      <p:ext uri="{BB962C8B-B14F-4D97-AF65-F5344CB8AC3E}">
        <p14:creationId xmlns:p14="http://schemas.microsoft.com/office/powerpoint/2010/main" val="85108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711423"/>
              </p:ext>
            </p:extLst>
          </p:nvPr>
        </p:nvGraphicFramePr>
        <p:xfrm>
          <a:off x="539440" y="620610"/>
          <a:ext cx="8065120" cy="5161832"/>
        </p:xfrm>
        <a:graphic>
          <a:graphicData uri="http://schemas.openxmlformats.org/drawingml/2006/table">
            <a:tbl>
              <a:tblPr firstRow="1" firstCol="1" bandRow="1"/>
              <a:tblGrid>
                <a:gridCol w="714493">
                  <a:extLst>
                    <a:ext uri="{9D8B030D-6E8A-4147-A177-3AD203B41FA5}">
                      <a16:colId xmlns:a16="http://schemas.microsoft.com/office/drawing/2014/main" val="2259836221"/>
                    </a:ext>
                  </a:extLst>
                </a:gridCol>
                <a:gridCol w="2827745">
                  <a:extLst>
                    <a:ext uri="{9D8B030D-6E8A-4147-A177-3AD203B41FA5}">
                      <a16:colId xmlns:a16="http://schemas.microsoft.com/office/drawing/2014/main" val="244680125"/>
                    </a:ext>
                  </a:extLst>
                </a:gridCol>
                <a:gridCol w="1666591">
                  <a:extLst>
                    <a:ext uri="{9D8B030D-6E8A-4147-A177-3AD203B41FA5}">
                      <a16:colId xmlns:a16="http://schemas.microsoft.com/office/drawing/2014/main" val="196847494"/>
                    </a:ext>
                  </a:extLst>
                </a:gridCol>
                <a:gridCol w="1546528">
                  <a:extLst>
                    <a:ext uri="{9D8B030D-6E8A-4147-A177-3AD203B41FA5}">
                      <a16:colId xmlns:a16="http://schemas.microsoft.com/office/drawing/2014/main" val="2049670543"/>
                    </a:ext>
                  </a:extLst>
                </a:gridCol>
                <a:gridCol w="1309763">
                  <a:extLst>
                    <a:ext uri="{9D8B030D-6E8A-4147-A177-3AD203B41FA5}">
                      <a16:colId xmlns:a16="http://schemas.microsoft.com/office/drawing/2014/main" val="3733237275"/>
                    </a:ext>
                  </a:extLst>
                </a:gridCol>
              </a:tblGrid>
              <a:tr h="3811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№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Нарушение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Санкции на должностных лиц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Санкции на компанию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Нормы закона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3484064"/>
                  </a:ext>
                </a:extLst>
              </a:tr>
              <a:tr h="770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1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Не сделана запись в трудовую книжку, не оформлена личная карточка</a:t>
                      </a:r>
                      <a:r>
                        <a:rPr lang="ru-RU" sz="1200" kern="12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ru-RU" sz="1200" kern="1200" dirty="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не ознакомлен с ЛНА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(Возможно применение санкции за каждое правонарушение)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Штраф в размере от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1 000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до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5 000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рублей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Штраф в размере от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30 000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до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50 000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рублей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Ч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 ст. 5.27 КоАП РФ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6675738"/>
                  </a:ext>
                </a:extLst>
              </a:tr>
              <a:tr h="432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2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Не оформлен или  неправильно оформлен трудовой договор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Штраф в размере от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10 000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до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20 000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рублей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Штраф в размере от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50 000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до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100 000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рублей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Ч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 ст. 5.27 КоАП РФ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3450846"/>
                  </a:ext>
                </a:extLst>
              </a:tr>
              <a:tr h="504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Не проведен предварительный медосмотр (для отдельных категорий)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Штраф в размере от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15 000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25 000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рублей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Штраф в размере от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110 000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130 000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рублей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Ч. 3 ст. 5.27.1 КоАП РФ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1483357"/>
                  </a:ext>
                </a:extLst>
              </a:tr>
              <a:tr h="6658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4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Не проведен инструктаж по охране труда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Штраф в размере от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15 000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25 000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рублей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Штраф в размере от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110 000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130 000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рублей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Ч. 3 ст. 5.27.1 КоАП РФ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591577"/>
                  </a:ext>
                </a:extLst>
              </a:tr>
              <a:tr h="576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Обработка  данных  без  согласия  работников,  когда  согласия  требуются по  законодательству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125" marR="111760" algn="just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Штраф от 100 000 до 300 000 рублей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125" marR="111760" algn="just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Штраф от 300 000 до 700 000 рублей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Ст.13.11 КоАП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104863"/>
                  </a:ext>
                </a:extLst>
              </a:tr>
              <a:tr h="3977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Не направлено сообщение в военкомат о приеме гражданина, подлежащего учету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Штраф в размере от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тыс.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рублей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Ч.3 ст. 21.4 КоАП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0766974"/>
                  </a:ext>
                </a:extLst>
              </a:tr>
              <a:tr h="4183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effectLst/>
                          <a:latin typeface="Times New Roman" panose="02020603050405020304" pitchFamily="18" charset="0"/>
                          <a:ea typeface="+mn-ea"/>
                          <a:cs typeface="Calibri" panose="020F0502020204030204" pitchFamily="34" charset="0"/>
                        </a:rPr>
                        <a:t>7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направлено уведомление о заключении трудового договора с бывшим госслужащем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Штраф в размере от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20 000 до 50 000 рублей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100 000 до 500 000 рублей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Ст. 19.29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КоАП РФ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254" marR="612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80704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98398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 txBox="1">
            <a:spLocks noChangeArrowheads="1"/>
          </p:cNvSpPr>
          <p:nvPr/>
        </p:nvSpPr>
        <p:spPr bwMode="auto">
          <a:xfrm>
            <a:off x="323410" y="836640"/>
            <a:ext cx="7989239" cy="5854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180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Оптимизация процедуры оформления трудовых </a:t>
            </a:r>
            <a:r>
              <a:rPr lang="ru-RU" sz="180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отношений при массовых приемах:</a:t>
            </a:r>
            <a:endParaRPr lang="ru-RU" sz="1800" kern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1800" kern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дополнительна автоматизация: прикрепление форм документов, формирование отчетов, проверки при вводе информации</a:t>
            </a:r>
          </a:p>
          <a:p>
            <a:pPr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1800" b="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Регламентация работы: инструкции по работе в программой, алгоритм</a:t>
            </a:r>
          </a:p>
          <a:p>
            <a:pPr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1800" b="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Использование шаблонов и штампов</a:t>
            </a:r>
          </a:p>
          <a:p>
            <a:pPr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1800" b="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Поточная организация работы: одни собирают документы копируют, другие вводят информацию </a:t>
            </a:r>
          </a:p>
          <a:p>
            <a:pPr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1800" b="0" kern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Уменьшение контактов с работниками: ожидают в коридоре, после приема общение через непосредственных начальников</a:t>
            </a:r>
          </a:p>
          <a:p>
            <a:pPr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1800" b="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Работа  с  линейными руководителями - </a:t>
            </a:r>
            <a:r>
              <a:rPr lang="ru-RU" sz="1800" b="0" kern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прописанние</a:t>
            </a:r>
            <a:r>
              <a:rPr lang="ru-RU" sz="1800" b="0" kern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алгоритмов и требование соблюдения</a:t>
            </a:r>
          </a:p>
          <a:p>
            <a:pPr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ru-RU" sz="1800" kern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ru-RU" sz="1800" kern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indent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ru-RU" sz="1800" b="0" kern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62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395420" y="332570"/>
            <a:ext cx="8429347" cy="560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kern="0" dirty="0" smtClean="0">
                <a:latin typeface="Tahoma" pitchFamily="34" charset="0"/>
              </a:rPr>
              <a:t>Как принимаем  работника на работу 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kern="0" dirty="0" smtClean="0">
                <a:latin typeface="Tahoma" pitchFamily="34" charset="0"/>
              </a:rPr>
              <a:t>Размещаем  вакансию </a:t>
            </a:r>
          </a:p>
          <a:p>
            <a:pPr marL="0" indent="0">
              <a:buNone/>
            </a:pPr>
            <a:r>
              <a:rPr lang="ru-RU" sz="1800" kern="0" dirty="0" smtClean="0">
                <a:latin typeface="Tahoma" pitchFamily="34" charset="0"/>
              </a:rPr>
              <a:t>Нельзя указывать </a:t>
            </a:r>
            <a:r>
              <a:rPr lang="ru-RU" sz="1800" b="0" kern="0" dirty="0" smtClean="0">
                <a:latin typeface="Tahoma" pitchFamily="34" charset="0"/>
              </a:rPr>
              <a:t>в объявлениях о вакансии: пол, возраст, место жительства и т.д. – ст. 25 </a:t>
            </a:r>
            <a:r>
              <a:rPr lang="ru-RU" sz="1800" b="0" kern="0" dirty="0">
                <a:latin typeface="Tahoma" pitchFamily="34" charset="0"/>
              </a:rPr>
              <a:t>Закон РФ от 19.04.1991 N 1032-1 </a:t>
            </a:r>
            <a:r>
              <a:rPr lang="ru-RU" sz="1800" b="0" kern="0" dirty="0" smtClean="0">
                <a:latin typeface="Tahoma" pitchFamily="34" charset="0"/>
              </a:rPr>
              <a:t>"</a:t>
            </a:r>
            <a:r>
              <a:rPr lang="ru-RU" sz="1800" b="0" kern="0" dirty="0">
                <a:latin typeface="Tahoma" pitchFamily="34" charset="0"/>
              </a:rPr>
              <a:t>О занятости населения в </a:t>
            </a:r>
            <a:r>
              <a:rPr lang="ru-RU" sz="1800" b="0" kern="0" dirty="0" smtClean="0">
                <a:latin typeface="Tahoma" pitchFamily="34" charset="0"/>
              </a:rPr>
              <a:t>РФ". </a:t>
            </a:r>
          </a:p>
          <a:p>
            <a:pPr marL="0" indent="0">
              <a:buNone/>
            </a:pPr>
            <a:r>
              <a:rPr lang="ru-RU" sz="1800" b="0" kern="0" dirty="0" smtClean="0">
                <a:latin typeface="Tahoma" pitchFamily="34" charset="0"/>
              </a:rPr>
              <a:t>Иначе – ст</a:t>
            </a:r>
            <a:r>
              <a:rPr lang="ru-RU" sz="1800" b="0" kern="0" dirty="0">
                <a:latin typeface="Tahoma" pitchFamily="34" charset="0"/>
              </a:rPr>
              <a:t>. </a:t>
            </a:r>
            <a:r>
              <a:rPr lang="ru-RU" sz="1800" b="0" kern="0" dirty="0" smtClean="0">
                <a:latin typeface="Tahoma" pitchFamily="34" charset="0"/>
              </a:rPr>
              <a:t>13.11.1 </a:t>
            </a:r>
            <a:r>
              <a:rPr lang="ru-RU" sz="1800" b="0" kern="0" dirty="0">
                <a:latin typeface="Tahoma" pitchFamily="34" charset="0"/>
              </a:rPr>
              <a:t>КоАП </a:t>
            </a:r>
            <a:r>
              <a:rPr lang="ru-RU" sz="1800" b="0" kern="0" dirty="0" smtClean="0">
                <a:latin typeface="Tahoma" pitchFamily="34" charset="0"/>
              </a:rPr>
              <a:t>РФ</a:t>
            </a:r>
          </a:p>
          <a:p>
            <a:pPr marL="0" indent="0">
              <a:buNone/>
            </a:pPr>
            <a:r>
              <a:rPr lang="ru-RU" sz="1800" b="0" kern="0" dirty="0">
                <a:latin typeface="Tahoma" pitchFamily="34" charset="0"/>
              </a:rPr>
              <a:t>Примеры: без вредных привычек,  российское гражданство,  наличие автомобиля, от 25 лет, европейская  внешность </a:t>
            </a:r>
          </a:p>
          <a:p>
            <a:pPr marL="0" indent="0">
              <a:buNone/>
            </a:pPr>
            <a:endParaRPr lang="ru-RU" sz="1800" b="0" kern="0" dirty="0" smtClean="0">
              <a:latin typeface="Tahoma" pitchFamily="34" charset="0"/>
            </a:endParaRPr>
          </a:p>
          <a:p>
            <a:pPr marL="0" indent="0">
              <a:buNone/>
            </a:pPr>
            <a:r>
              <a:rPr lang="ru-RU" sz="1800" kern="0" dirty="0">
                <a:latin typeface="Tahoma" pitchFamily="34" charset="0"/>
              </a:rPr>
              <a:t>Распространение</a:t>
            </a:r>
            <a:r>
              <a:rPr lang="ru-RU" sz="1800" kern="0" dirty="0" smtClean="0">
                <a:latin typeface="Tahoma" pitchFamily="34" charset="0"/>
              </a:rPr>
              <a:t>  объявлений </a:t>
            </a:r>
            <a:r>
              <a:rPr lang="ru-RU" sz="1800" b="0" kern="0" dirty="0" smtClean="0">
                <a:latin typeface="Tahoma" pitchFamily="34" charset="0"/>
              </a:rPr>
              <a:t>– что понимается?</a:t>
            </a:r>
          </a:p>
          <a:p>
            <a:pPr marL="0" indent="0">
              <a:buNone/>
            </a:pPr>
            <a:r>
              <a:rPr lang="ru-RU" sz="1800" b="0" kern="0" dirty="0" smtClean="0">
                <a:latin typeface="Tahoma" pitchFamily="34" charset="0"/>
              </a:rPr>
              <a:t>Информация Минтруда от 24.07.2013:</a:t>
            </a:r>
          </a:p>
          <a:p>
            <a:pPr lvl="2"/>
            <a:r>
              <a:rPr lang="ru-RU" sz="1800" b="0" kern="0" dirty="0">
                <a:latin typeface="Tahoma" pitchFamily="34" charset="0"/>
              </a:rPr>
              <a:t>опубликование в печати, </a:t>
            </a:r>
          </a:p>
          <a:p>
            <a:pPr lvl="2"/>
            <a:r>
              <a:rPr lang="ru-RU" sz="1800" b="0" kern="0" dirty="0">
                <a:latin typeface="Tahoma" pitchFamily="34" charset="0"/>
              </a:rPr>
              <a:t>трансляцию по радио и телевидению, </a:t>
            </a:r>
          </a:p>
          <a:p>
            <a:pPr lvl="2"/>
            <a:r>
              <a:rPr lang="ru-RU" sz="1800" b="0" kern="0" dirty="0">
                <a:latin typeface="Tahoma" pitchFamily="34" charset="0"/>
              </a:rPr>
              <a:t>демонстрацию в кинопрограммах,</a:t>
            </a:r>
          </a:p>
          <a:p>
            <a:pPr lvl="2"/>
            <a:r>
              <a:rPr lang="ru-RU" sz="1800" b="0" kern="0" dirty="0">
                <a:latin typeface="Tahoma" pitchFamily="34" charset="0"/>
              </a:rPr>
              <a:t>распространение в сети Интернет, </a:t>
            </a:r>
          </a:p>
          <a:p>
            <a:pPr lvl="2"/>
            <a:r>
              <a:rPr lang="ru-RU" sz="1800" b="0" kern="0" dirty="0">
                <a:latin typeface="Tahoma" pitchFamily="34" charset="0"/>
              </a:rPr>
              <a:t>распространение</a:t>
            </a:r>
          </a:p>
          <a:p>
            <a:pPr marL="0" indent="0">
              <a:buNone/>
            </a:pPr>
            <a:endParaRPr lang="ru-RU" sz="1800" b="0" kern="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54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 txBox="1">
            <a:spLocks noChangeArrowheads="1"/>
          </p:cNvSpPr>
          <p:nvPr/>
        </p:nvSpPr>
        <p:spPr bwMode="auto">
          <a:xfrm>
            <a:off x="395420" y="188550"/>
            <a:ext cx="8277279" cy="840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ru-RU" sz="2000" kern="0" dirty="0" smtClean="0">
                <a:latin typeface="Tahoma" pitchFamily="34" charset="0"/>
              </a:rPr>
              <a:t>Проводим  собеседование: </a:t>
            </a:r>
          </a:p>
          <a:p>
            <a:pPr eaLnBrk="1" hangingPunct="1"/>
            <a:r>
              <a:rPr lang="ru-RU" sz="2000" b="0" kern="0" dirty="0" smtClean="0">
                <a:latin typeface="Tahoma" pitchFamily="34" charset="0"/>
              </a:rPr>
              <a:t>Подходит ли кандидат психологически (характер)</a:t>
            </a:r>
          </a:p>
          <a:p>
            <a:pPr eaLnBrk="1" hangingPunct="1"/>
            <a:r>
              <a:rPr lang="ru-RU" sz="2000" b="0" kern="0" dirty="0" smtClean="0">
                <a:latin typeface="Tahoma" pitchFamily="34" charset="0"/>
              </a:rPr>
              <a:t>Подходит ли кандидат социально (соответствие коллективу)</a:t>
            </a:r>
          </a:p>
          <a:p>
            <a:pPr eaLnBrk="1" hangingPunct="1"/>
            <a:r>
              <a:rPr lang="ru-RU" sz="2000" b="0" kern="0" dirty="0" smtClean="0">
                <a:latin typeface="Tahoma" pitchFamily="34" charset="0"/>
              </a:rPr>
              <a:t>Подходит ли кандидат профессионально (знания и навыки)</a:t>
            </a:r>
          </a:p>
          <a:p>
            <a:pPr marL="0" indent="0" eaLnBrk="1" hangingPunct="1">
              <a:buNone/>
            </a:pPr>
            <a:endParaRPr lang="ru-RU" sz="2000" b="0" kern="0" dirty="0" smtClean="0">
              <a:latin typeface="Tahoma" pitchFamily="34" charset="0"/>
            </a:endParaRPr>
          </a:p>
          <a:p>
            <a:pPr marL="0" indent="0" eaLnBrk="1" hangingPunct="1">
              <a:buNone/>
            </a:pPr>
            <a:r>
              <a:rPr lang="ru-RU" sz="2000" kern="0" dirty="0" smtClean="0">
                <a:latin typeface="Tahoma" pitchFamily="34" charset="0"/>
              </a:rPr>
              <a:t>Соответствует ли  кандидат? </a:t>
            </a:r>
            <a:r>
              <a:rPr lang="ru-RU" sz="2000" b="0" kern="0" dirty="0" smtClean="0">
                <a:latin typeface="Tahoma" pitchFamily="34" charset="0"/>
              </a:rPr>
              <a:t>  - по деловым качествам:</a:t>
            </a:r>
          </a:p>
          <a:p>
            <a:pPr eaLnBrk="1" hangingPunct="1"/>
            <a:r>
              <a:rPr lang="ru-RU" sz="2000" b="0" kern="0" dirty="0" smtClean="0">
                <a:latin typeface="Tahoma" pitchFamily="34" charset="0"/>
              </a:rPr>
              <a:t>способность выполнять функции</a:t>
            </a:r>
          </a:p>
          <a:p>
            <a:pPr eaLnBrk="1" hangingPunct="1"/>
            <a:r>
              <a:rPr lang="ru-RU" sz="2000" b="0" kern="0" dirty="0" smtClean="0">
                <a:latin typeface="Tahoma" pitchFamily="34" charset="0"/>
              </a:rPr>
              <a:t>личностные качества    </a:t>
            </a:r>
          </a:p>
          <a:p>
            <a:pPr marL="0" indent="0" eaLnBrk="1" hangingPunct="1">
              <a:buNone/>
            </a:pPr>
            <a:r>
              <a:rPr lang="ru-RU" sz="2000" b="0" kern="0" dirty="0" smtClean="0">
                <a:latin typeface="Tahoma" pitchFamily="34" charset="0"/>
              </a:rPr>
              <a:t>См. Постановление  Пленума Верховного суда от 17.03.2004 N 2 </a:t>
            </a:r>
          </a:p>
          <a:p>
            <a:pPr marL="0" indent="0" eaLnBrk="1" hangingPunct="1">
              <a:buNone/>
            </a:pPr>
            <a:r>
              <a:rPr lang="ru-RU" sz="2000" b="0" kern="0" dirty="0" smtClean="0">
                <a:latin typeface="Tahoma" pitchFamily="34" charset="0"/>
              </a:rPr>
              <a:t>Где </a:t>
            </a:r>
            <a:r>
              <a:rPr lang="ru-RU" sz="2000" b="0" kern="0" dirty="0">
                <a:latin typeface="Tahoma" pitchFamily="34" charset="0"/>
              </a:rPr>
              <a:t>устанавливаются требования к квалификации? – Должностная </a:t>
            </a:r>
            <a:r>
              <a:rPr lang="ru-RU" sz="2000" b="0" kern="0" dirty="0" smtClean="0">
                <a:latin typeface="Tahoma" pitchFamily="34" charset="0"/>
              </a:rPr>
              <a:t>инструкция</a:t>
            </a:r>
          </a:p>
          <a:p>
            <a:pPr marL="0" indent="0" eaLnBrk="1" hangingPunct="1">
              <a:buNone/>
            </a:pPr>
            <a:endParaRPr lang="ru-RU" sz="2000" b="0" kern="0" dirty="0" smtClean="0">
              <a:latin typeface="Tahoma" pitchFamily="34" charset="0"/>
            </a:endParaRPr>
          </a:p>
          <a:p>
            <a:pPr marL="0" indent="0" eaLnBrk="1" hangingPunct="1">
              <a:buNone/>
            </a:pPr>
            <a:r>
              <a:rPr lang="ru-RU" sz="2000" b="0" kern="0" dirty="0" smtClean="0">
                <a:latin typeface="Tahoma" pitchFamily="34" charset="0"/>
              </a:rPr>
              <a:t>А если рекомендации ? А если  храним  резюме соискателя? </a:t>
            </a:r>
          </a:p>
          <a:p>
            <a:pPr marL="0" indent="0" eaLnBrk="1" hangingPunct="1">
              <a:buNone/>
            </a:pPr>
            <a:r>
              <a:rPr lang="ru-RU" sz="2000" b="0" kern="0" dirty="0">
                <a:latin typeface="Tahoma" pitchFamily="34" charset="0"/>
              </a:rPr>
              <a:t>А соискатели? –  согласие (см. Разъяснения Роскомнадзора от 24.12.2012), кроме:</a:t>
            </a:r>
          </a:p>
          <a:p>
            <a:pPr marL="0" indent="0" eaLnBrk="1" hangingPunct="1">
              <a:buNone/>
            </a:pPr>
            <a:r>
              <a:rPr lang="ru-RU" sz="2000" b="0" kern="0" dirty="0">
                <a:latin typeface="Tahoma" pitchFamily="34" charset="0"/>
              </a:rPr>
              <a:t>- когда кадровое агентство</a:t>
            </a:r>
          </a:p>
          <a:p>
            <a:pPr marL="0" indent="0" eaLnBrk="1" hangingPunct="1">
              <a:buNone/>
            </a:pPr>
            <a:r>
              <a:rPr lang="ru-RU" sz="2000" b="0" kern="0" dirty="0">
                <a:latin typeface="Tahoma" pitchFamily="34" charset="0"/>
              </a:rPr>
              <a:t>- резюме в сети Интернет</a:t>
            </a:r>
          </a:p>
          <a:p>
            <a:pPr marL="0" indent="0" eaLnBrk="1" hangingPunct="1">
              <a:buNone/>
            </a:pPr>
            <a:r>
              <a:rPr lang="ru-RU" sz="2000" b="0" kern="0" dirty="0">
                <a:latin typeface="Tahoma" pitchFamily="34" charset="0"/>
              </a:rPr>
              <a:t>- электронной почты + подтверждение факта направления</a:t>
            </a:r>
          </a:p>
          <a:p>
            <a:pPr marL="0" indent="0" eaLnBrk="1" hangingPunct="1">
              <a:buNone/>
            </a:pPr>
            <a:endParaRPr lang="ru-RU" sz="2000" b="0" kern="0" dirty="0">
              <a:latin typeface="Tahoma" pitchFamily="34" charset="0"/>
            </a:endParaRPr>
          </a:p>
          <a:p>
            <a:pPr marL="0" indent="0" eaLnBrk="1" hangingPunct="1">
              <a:buNone/>
            </a:pPr>
            <a:endParaRPr lang="ru-RU" sz="2000" b="0" kern="0" dirty="0">
              <a:latin typeface="Tahoma" pitchFamily="34" charset="0"/>
            </a:endParaRPr>
          </a:p>
          <a:p>
            <a:pPr marL="0" indent="0" eaLnBrk="1" hangingPunct="1">
              <a:buNone/>
            </a:pPr>
            <a:endParaRPr lang="ru-RU" sz="2000" b="0" kern="0" dirty="0" smtClean="0">
              <a:latin typeface="Tahoma" pitchFamily="34" charset="0"/>
            </a:endParaRPr>
          </a:p>
          <a:p>
            <a:pPr marL="0" indent="0" eaLnBrk="1" hangingPunct="1">
              <a:buNone/>
            </a:pPr>
            <a:endParaRPr lang="ru-RU" sz="2000" b="0" kern="0" dirty="0">
              <a:latin typeface="Tahoma" pitchFamily="34" charset="0"/>
            </a:endParaRPr>
          </a:p>
          <a:p>
            <a:pPr marL="0" indent="0" eaLnBrk="1" hangingPunct="1">
              <a:buNone/>
            </a:pPr>
            <a:endParaRPr lang="ru-RU" sz="2000" b="0" kern="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0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611450" y="404580"/>
            <a:ext cx="8164983" cy="541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0" kern="0" dirty="0"/>
              <a:t>Что такое «деловые качества»?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0" kern="0" dirty="0" smtClean="0"/>
              <a:t>(</a:t>
            </a:r>
            <a:r>
              <a:rPr lang="ru-RU" sz="1800" b="0" kern="0" dirty="0"/>
              <a:t>п. 10 Постановления Пленума Верховного Суда РФ от 17 марта 2004 г. № 2):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0" kern="0" dirty="0"/>
              <a:t>- способности физического лица выполнять определенную трудовую функцию с учетом имеющихся у него профессионально-квалификационных качеств (например, наличие определенной профессии, специальности, квалификации);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0" kern="0" dirty="0"/>
              <a:t>- личностных качеств работника (например, состояние здоровья, наличие определенного уровня образования, опыт работы по данной специальности, в данной отрасли).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0" kern="0" dirty="0" smtClean="0"/>
              <a:t>- иные </a:t>
            </a:r>
            <a:r>
              <a:rPr lang="ru-RU" sz="1800" b="0" kern="0" dirty="0"/>
              <a:t>требования, обязательные для заключения трудового договора в силу прямого предписания федерального закона, либо требования, которые необходимы в дополнение к типовым или типичным профессионально-квалификационным требованиям в силу специфики той или иной работы (например, владение одним или несколькими иностранными языками, способность работать на компьютере).</a:t>
            </a:r>
          </a:p>
        </p:txBody>
      </p:sp>
    </p:spTree>
    <p:extLst>
      <p:ext uri="{BB962C8B-B14F-4D97-AF65-F5344CB8AC3E}">
        <p14:creationId xmlns:p14="http://schemas.microsoft.com/office/powerpoint/2010/main" val="331220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611450" y="116540"/>
            <a:ext cx="7201000" cy="825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kern="0" dirty="0" smtClean="0">
                <a:latin typeface="+mj-lt"/>
              </a:rPr>
              <a:t>Кто проходит медосмотр?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2000" kern="0" dirty="0">
              <a:solidFill>
                <a:schemeClr val="accent2"/>
              </a:solidFill>
              <a:latin typeface="Tahoma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695168"/>
              </p:ext>
            </p:extLst>
          </p:nvPr>
        </p:nvGraphicFramePr>
        <p:xfrm>
          <a:off x="395420" y="692621"/>
          <a:ext cx="7594310" cy="3551205"/>
        </p:xfrm>
        <a:graphic>
          <a:graphicData uri="http://schemas.openxmlformats.org/drawingml/2006/table">
            <a:tbl>
              <a:tblPr firstRow="1" firstCol="1" bandRow="1"/>
              <a:tblGrid>
                <a:gridCol w="1335599">
                  <a:extLst>
                    <a:ext uri="{9D8B030D-6E8A-4147-A177-3AD203B41FA5}">
                      <a16:colId xmlns:a16="http://schemas.microsoft.com/office/drawing/2014/main" val="4133562309"/>
                    </a:ext>
                  </a:extLst>
                </a:gridCol>
                <a:gridCol w="3856429">
                  <a:extLst>
                    <a:ext uri="{9D8B030D-6E8A-4147-A177-3AD203B41FA5}">
                      <a16:colId xmlns:a16="http://schemas.microsoft.com/office/drawing/2014/main" val="2096031009"/>
                    </a:ext>
                  </a:extLst>
                </a:gridCol>
                <a:gridCol w="2402282">
                  <a:extLst>
                    <a:ext uri="{9D8B030D-6E8A-4147-A177-3AD203B41FA5}">
                      <a16:colId xmlns:a16="http://schemas.microsoft.com/office/drawing/2014/main" val="2327864531"/>
                    </a:ext>
                  </a:extLst>
                </a:gridCol>
              </a:tblGrid>
              <a:tr h="1501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Признак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Основание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8083618"/>
                  </a:ext>
                </a:extLst>
              </a:tr>
              <a:tr h="16560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в сфере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 пищевой промышленности;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 общественного питания;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 торговли;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 водопроводных сооружений;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–медицины (в лечебно-профилактических учреждениях);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 педагогики (в детских учреждениях);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 ведомственной охраны;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 работа на транспорте (автотранспорт, железнодорожный транспорт, авиации);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 спорта и пр.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ч. 2 ст. 213, ч. 1 ст. 348.3 ТК РФ, </a:t>
                      </a: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Минздрава РФ от 28.01.2021 N 29н 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т.д.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1423823"/>
                  </a:ext>
                </a:extLst>
              </a:tr>
              <a:tr h="150162"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 выполняемой работы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вахтовый метод работы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ст. 298 ТК РФ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1063752"/>
                  </a:ext>
                </a:extLst>
              </a:tr>
              <a:tr h="1501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подземная работа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ст. 330.3 ТК РФ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6949121"/>
                  </a:ext>
                </a:extLst>
              </a:tr>
              <a:tr h="6006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в районах Крайнего Севера и приравненных к ним местностям, если работник приехал из других местностей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ст. 324 ТК РФ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8940100"/>
                  </a:ext>
                </a:extLst>
              </a:tr>
              <a:tr h="3003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 работника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лица, не достигшие возраста 18 лет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ст. 69, ч. 1 ст. 266 ТК РФ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581946"/>
                  </a:ext>
                </a:extLst>
              </a:tr>
              <a:tr h="5210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вредных/опасных производственных факторов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лица, занятые на работах с вредными и (или) опасными условиями труда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ст. 213 ТК, Приказ № </a:t>
                      </a: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29н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225924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95420" y="4490855"/>
            <a:ext cx="8497180" cy="1331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1400" b="0" kern="0" dirty="0" smtClean="0">
                <a:solidFill>
                  <a:srgbClr val="000000"/>
                </a:solidFill>
                <a:latin typeface="Arial"/>
              </a:rPr>
              <a:t> 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1400" b="0" kern="0" dirty="0">
                <a:solidFill>
                  <a:srgbClr val="000000"/>
                </a:solidFill>
                <a:latin typeface="Arial"/>
              </a:rPr>
              <a:t>За чей счет предварительный  медосмотр? – За счет работодателя  (ч. 8 ст. 213 ТК РФ)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1400" b="0" kern="0" dirty="0">
                <a:solidFill>
                  <a:srgbClr val="000000"/>
                </a:solidFill>
                <a:latin typeface="Arial"/>
              </a:rPr>
              <a:t>Работник обязан проходить медосмотр, если предусмотрено законодательством (ст. 212 ТК РФ)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1400" b="0" kern="0" dirty="0">
                <a:solidFill>
                  <a:srgbClr val="000000"/>
                </a:solidFill>
                <a:latin typeface="Arial"/>
              </a:rPr>
              <a:t>Если кандидат отказывается? –  отказать в трудоустройстве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u-RU" sz="1400" b="0" kern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763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 txBox="1">
            <a:spLocks noChangeArrowheads="1"/>
          </p:cNvSpPr>
          <p:nvPr/>
        </p:nvSpPr>
        <p:spPr bwMode="auto">
          <a:xfrm>
            <a:off x="107380" y="692620"/>
            <a:ext cx="8721258" cy="5842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kern="0" dirty="0" smtClean="0">
                <a:latin typeface="Tahoma" pitchFamily="34" charset="0"/>
              </a:rPr>
              <a:t>Проверка документов (ст. 65 ТК РФ)</a:t>
            </a:r>
          </a:p>
          <a:p>
            <a:pPr marL="685800" algn="just">
              <a:lnSpc>
                <a:spcPct val="115000"/>
              </a:lnSpc>
              <a:spcAft>
                <a:spcPts val="0"/>
              </a:spcAft>
            </a:pPr>
            <a:r>
              <a:rPr lang="ru-RU" sz="2000" b="0" kern="0" dirty="0" smtClean="0">
                <a:latin typeface="Tahoma" pitchFamily="34" charset="0"/>
              </a:rPr>
              <a:t>Паспорт (Постановление Правительства РФ от 08.07.1997 N 828)</a:t>
            </a:r>
          </a:p>
          <a:p>
            <a:pPr marL="685800" algn="just">
              <a:lnSpc>
                <a:spcPct val="115000"/>
              </a:lnSpc>
              <a:spcAft>
                <a:spcPts val="0"/>
              </a:spcAft>
            </a:pPr>
            <a:r>
              <a:rPr lang="ru-RU" sz="2000" b="0" kern="0" dirty="0" smtClean="0">
                <a:latin typeface="Tahoma" pitchFamily="34" charset="0"/>
              </a:rPr>
              <a:t>Документ, подтверждающий регистрацию в системе индивидуального (персонифицированного) учета, в том числе в форме электронного документа (Федеральный закон от 01.04.1996 N 27-ФЗ) </a:t>
            </a:r>
          </a:p>
          <a:p>
            <a:pPr marL="685800" algn="just">
              <a:lnSpc>
                <a:spcPct val="115000"/>
              </a:lnSpc>
              <a:spcAft>
                <a:spcPts val="0"/>
              </a:spcAft>
            </a:pPr>
            <a:r>
              <a:rPr lang="ru-RU" sz="2000" b="0" kern="0" dirty="0" smtClean="0">
                <a:latin typeface="Tahoma" pitchFamily="34" charset="0"/>
              </a:rPr>
              <a:t>Трудовая книжка и (или) сведения о трудовой деятельности (Постановление Правительства РФ от 16.04.2003 N 225; ст. 66.1 ТК РФ)</a:t>
            </a:r>
          </a:p>
          <a:p>
            <a:pPr marL="685800" algn="just">
              <a:lnSpc>
                <a:spcPct val="115000"/>
              </a:lnSpc>
              <a:spcAft>
                <a:spcPts val="0"/>
              </a:spcAft>
            </a:pPr>
            <a:r>
              <a:rPr lang="ru-RU" sz="2000" b="0" kern="0" dirty="0" smtClean="0">
                <a:latin typeface="Tahoma" pitchFamily="34" charset="0"/>
              </a:rPr>
              <a:t>Документ  воинского учета (Постановлением Правительства РФ от 27.11.2006 N 719)</a:t>
            </a:r>
          </a:p>
          <a:p>
            <a:pPr marL="685800" algn="just">
              <a:spcBef>
                <a:spcPts val="0"/>
              </a:spcBef>
              <a:spcAft>
                <a:spcPts val="0"/>
              </a:spcAft>
            </a:pPr>
            <a:r>
              <a:rPr lang="ru-RU" sz="2000" b="0" kern="0" dirty="0" smtClean="0">
                <a:latin typeface="Tahoma" pitchFamily="34" charset="0"/>
              </a:rPr>
              <a:t>Документ об образовании: дипломом о среднем профессиональном образовании, дипломом бакалавра, дипломом специалиста, дипломом магистра (ст. 60 Федеральном закона от 29.12.2012 N 273-ФЗ)</a:t>
            </a:r>
          </a:p>
          <a:p>
            <a:pPr marL="685800" algn="just">
              <a:lnSpc>
                <a:spcPct val="115000"/>
              </a:lnSpc>
              <a:spcAft>
                <a:spcPts val="0"/>
              </a:spcAft>
            </a:pPr>
            <a:endParaRPr lang="ru-RU" sz="2000" b="0" kern="0" dirty="0" smtClean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 txBox="1">
            <a:spLocks noChangeArrowheads="1"/>
          </p:cNvSpPr>
          <p:nvPr/>
        </p:nvSpPr>
        <p:spPr bwMode="auto">
          <a:xfrm>
            <a:off x="33480" y="258374"/>
            <a:ext cx="8571080" cy="54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kern="0" dirty="0" smtClean="0">
                <a:latin typeface="Tahoma" pitchFamily="34" charset="0"/>
              </a:rPr>
              <a:t>А обязательна ли анкета? </a:t>
            </a:r>
            <a:r>
              <a:rPr lang="ru-RU" sz="1800" b="0" kern="0" dirty="0" smtClean="0">
                <a:latin typeface="Tahoma" pitchFamily="34" charset="0"/>
              </a:rPr>
              <a:t>– В 3аконодательстве требований нет.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0" kern="0" dirty="0" smtClean="0">
                <a:latin typeface="Tahoma" pitchFamily="34" charset="0"/>
              </a:rPr>
              <a:t>Примеры: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0" i="1" kern="0" dirty="0" smtClean="0">
                <a:latin typeface="Tahoma" pitchFamily="34" charset="0"/>
              </a:rPr>
              <a:t>В течение последних 2-х </a:t>
            </a:r>
            <a:r>
              <a:rPr lang="ru-RU" sz="1800" b="0" i="1" kern="0" dirty="0">
                <a:latin typeface="Tahoma" pitchFamily="34" charset="0"/>
              </a:rPr>
              <a:t>лет </a:t>
            </a:r>
            <a:r>
              <a:rPr lang="ru-RU" sz="1800" b="0" i="1" kern="0" dirty="0" smtClean="0">
                <a:latin typeface="Tahoma" pitchFamily="34" charset="0"/>
              </a:rPr>
              <a:t>должности  </a:t>
            </a:r>
            <a:r>
              <a:rPr lang="ru-RU" sz="1800" b="0" i="1" kern="0" dirty="0">
                <a:latin typeface="Tahoma" pitchFamily="34" charset="0"/>
              </a:rPr>
              <a:t>государственной/муниципальной </a:t>
            </a:r>
            <a:r>
              <a:rPr lang="ru-RU" sz="1800" b="0" i="1" kern="0" dirty="0" smtClean="0">
                <a:latin typeface="Tahoma" pitchFamily="34" charset="0"/>
              </a:rPr>
              <a:t>службы </a:t>
            </a:r>
            <a:r>
              <a:rPr lang="ru-RU" sz="1800" b="0" i="1" kern="0" dirty="0">
                <a:latin typeface="Tahoma" pitchFamily="34" charset="0"/>
              </a:rPr>
              <a:t>НЕ ЗАМЕЩАЛ/ ЗАМЕЩАЛ в должности</a:t>
            </a:r>
            <a:r>
              <a:rPr lang="ru-RU" sz="1800" b="0" i="1" kern="0" dirty="0" smtClean="0">
                <a:latin typeface="Tahoma" pitchFamily="34" charset="0"/>
              </a:rPr>
              <a:t>____________________ (</a:t>
            </a:r>
            <a:r>
              <a:rPr lang="ru-RU" sz="1800" b="0" i="1" kern="0" dirty="0">
                <a:latin typeface="Tahoma" pitchFamily="34" charset="0"/>
              </a:rPr>
              <a:t>нужное подчеркнуть, если замещал -  указать должность)  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0" i="1" kern="0" dirty="0">
                <a:latin typeface="Tahoma" pitchFamily="34" charset="0"/>
              </a:rPr>
              <a:t>Подпись  кандидата</a:t>
            </a:r>
            <a:r>
              <a:rPr lang="ru-RU" sz="1800" b="0" i="1" kern="0" dirty="0" smtClean="0">
                <a:latin typeface="Tahoma" pitchFamily="34" charset="0"/>
              </a:rPr>
              <a:t>___________________</a:t>
            </a:r>
            <a:endParaRPr lang="ru-RU" sz="1800" b="0" i="1" kern="0" dirty="0">
              <a:latin typeface="Tahoma" pitchFamily="34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1800" b="0" i="1" kern="0" dirty="0" smtClean="0">
              <a:latin typeface="Tahoma" pitchFamily="34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0" i="1" kern="0" dirty="0" smtClean="0">
                <a:latin typeface="Tahoma" pitchFamily="34" charset="0"/>
              </a:rPr>
              <a:t>Имею </a:t>
            </a:r>
            <a:r>
              <a:rPr lang="ru-RU" sz="1800" b="0" i="1" kern="0" dirty="0">
                <a:latin typeface="Tahoma" pitchFamily="34" charset="0"/>
              </a:rPr>
              <a:t>льготы на основании (указать документы</a:t>
            </a:r>
            <a:r>
              <a:rPr lang="ru-RU" sz="1800" b="0" i="1" kern="0" dirty="0" smtClean="0">
                <a:latin typeface="Tahoma" pitchFamily="34" charset="0"/>
              </a:rPr>
              <a:t>) ________________</a:t>
            </a:r>
            <a:endParaRPr lang="ru-RU" sz="1800" b="0" i="1" kern="0" dirty="0">
              <a:latin typeface="Tahoma" pitchFamily="34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0" i="1" kern="0" dirty="0" smtClean="0">
                <a:latin typeface="Tahoma" pitchFamily="34" charset="0"/>
              </a:rPr>
              <a:t>О льготах не сообщаю ___________________</a:t>
            </a:r>
            <a:r>
              <a:rPr lang="ru-RU" sz="1800" b="0" i="1" kern="0" dirty="0">
                <a:latin typeface="Tahoma" pitchFamily="34" charset="0"/>
              </a:rPr>
              <a:t>Подпись </a:t>
            </a:r>
            <a:r>
              <a:rPr lang="ru-RU" sz="1800" b="0" i="1" kern="0" dirty="0" smtClean="0">
                <a:latin typeface="Tahoma" pitchFamily="34" charset="0"/>
              </a:rPr>
              <a:t>кандидата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1800" b="0" i="1" kern="0" dirty="0">
              <a:latin typeface="Tahoma" pitchFamily="34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kern="0" dirty="0" smtClean="0">
                <a:latin typeface="Tahoma" pitchFamily="34" charset="0"/>
              </a:rPr>
              <a:t>Ознакомление с локальными нормативными актами </a:t>
            </a:r>
            <a:r>
              <a:rPr lang="ru-RU" sz="1800" b="0" kern="0" dirty="0" smtClean="0">
                <a:latin typeface="Tahoma" pitchFamily="34" charset="0"/>
              </a:rPr>
              <a:t>– обязательно! 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0" kern="0" dirty="0" smtClean="0">
                <a:latin typeface="Tahoma" pitchFamily="34" charset="0"/>
              </a:rPr>
              <a:t>(ч. 3 ст. 68 ТК РФ)  + ЛНА по ОТ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1800" b="0" kern="0" dirty="0">
              <a:latin typeface="Tahoma" pitchFamily="34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kern="0" dirty="0">
                <a:solidFill>
                  <a:srgbClr val="000000"/>
                </a:solidFill>
                <a:latin typeface="Tahoma" pitchFamily="34" charset="0"/>
              </a:rPr>
              <a:t>Заключение трудового договора</a:t>
            </a:r>
            <a:endParaRPr lang="ru-RU" sz="1800" b="0" kern="0" dirty="0">
              <a:latin typeface="Tahoma" pitchFamily="34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1600" b="0" kern="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29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 txBox="1">
            <a:spLocks noChangeArrowheads="1"/>
          </p:cNvSpPr>
          <p:nvPr/>
        </p:nvSpPr>
        <p:spPr bwMode="auto">
          <a:xfrm>
            <a:off x="196746" y="176706"/>
            <a:ext cx="8263794" cy="15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kern="0" dirty="0" smtClean="0">
                <a:latin typeface="Tahoma" pitchFamily="34" charset="0"/>
              </a:rPr>
              <a:t>Что после трудового договора?</a:t>
            </a:r>
          </a:p>
          <a:p>
            <a:pPr marL="628650" indent="-285750" algn="just">
              <a:lnSpc>
                <a:spcPct val="115000"/>
              </a:lnSpc>
              <a:spcAft>
                <a:spcPts val="0"/>
              </a:spcAft>
            </a:pPr>
            <a:r>
              <a:rPr lang="ru-RU" sz="1600" kern="0" dirty="0" smtClean="0">
                <a:latin typeface="Tahoma" pitchFamily="34" charset="0"/>
              </a:rPr>
              <a:t>Издать приказ о приеме </a:t>
            </a:r>
            <a:r>
              <a:rPr lang="ru-RU" sz="1600" b="0" kern="0" dirty="0" smtClean="0">
                <a:latin typeface="Tahoma" pitchFamily="34" charset="0"/>
              </a:rPr>
              <a:t>на работу по форме Т-1 или собственная форма (см</a:t>
            </a:r>
            <a:r>
              <a:rPr lang="ru-RU" sz="1600" b="0" kern="0" dirty="0">
                <a:latin typeface="Tahoma" pitchFamily="34" charset="0"/>
              </a:rPr>
              <a:t>. ст. 9 </a:t>
            </a:r>
            <a:r>
              <a:rPr lang="ru-RU" sz="1600" b="0" kern="0" dirty="0" smtClean="0">
                <a:latin typeface="Tahoma" pitchFamily="34" charset="0"/>
              </a:rPr>
              <a:t>Федерального закона </a:t>
            </a:r>
            <a:r>
              <a:rPr lang="ru-RU" sz="1600" b="0" kern="0" dirty="0">
                <a:latin typeface="Tahoma" pitchFamily="34" charset="0"/>
              </a:rPr>
              <a:t>от 06.12.2011 N 402-ФЗ </a:t>
            </a:r>
            <a:r>
              <a:rPr lang="ru-RU" sz="1600" b="0" kern="0" dirty="0" smtClean="0">
                <a:latin typeface="Tahoma" pitchFamily="34" charset="0"/>
              </a:rPr>
              <a:t>«О </a:t>
            </a:r>
            <a:r>
              <a:rPr lang="ru-RU" sz="1600" b="0" kern="0" dirty="0">
                <a:latin typeface="Tahoma" pitchFamily="34" charset="0"/>
              </a:rPr>
              <a:t>бухгалтерском </a:t>
            </a:r>
            <a:r>
              <a:rPr lang="ru-RU" sz="1600" b="0" kern="0" dirty="0" smtClean="0">
                <a:latin typeface="Tahoma" pitchFamily="34" charset="0"/>
              </a:rPr>
              <a:t>учете») и ознакомить работника  - </a:t>
            </a:r>
            <a:r>
              <a:rPr lang="ru-RU" sz="1600" b="0" kern="0" dirty="0">
                <a:latin typeface="Tahoma" pitchFamily="34" charset="0"/>
              </a:rPr>
              <a:t>не обязательно! Федеральный закон от 22.11.2021 № 377-ФЗ </a:t>
            </a:r>
            <a:endParaRPr lang="ru-RU" sz="1600" b="0" kern="0" dirty="0" smtClean="0">
              <a:latin typeface="Tahom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410" y="1772770"/>
            <a:ext cx="8569190" cy="4658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algn="just">
              <a:lnSpc>
                <a:spcPct val="115000"/>
              </a:lnSpc>
              <a:spcAft>
                <a:spcPts val="0"/>
              </a:spcAft>
            </a:pPr>
            <a:r>
              <a:rPr lang="ru-RU" sz="1600" kern="0" dirty="0"/>
              <a:t>Заполнить трудовую </a:t>
            </a:r>
            <a:r>
              <a:rPr lang="ru-RU" sz="1600" kern="0" dirty="0" smtClean="0"/>
              <a:t>книжку </a:t>
            </a:r>
            <a:r>
              <a:rPr lang="ru-RU" sz="1600" b="0" kern="0" dirty="0"/>
              <a:t>(Приказ Минтруда России от 19.05.2021 N 320н), кроме: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b="0" kern="0" dirty="0"/>
              <a:t>- работник проработал менее 5 дней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1600" b="0" kern="0" dirty="0" smtClean="0"/>
              <a:t>работник </a:t>
            </a:r>
            <a:r>
              <a:rPr lang="ru-RU" sz="1600" b="0" kern="0" dirty="0"/>
              <a:t>– </a:t>
            </a:r>
            <a:r>
              <a:rPr lang="ru-RU" sz="1600" b="0" kern="0" dirty="0" smtClean="0"/>
              <a:t>совместитель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1600" b="0" kern="0" dirty="0" smtClean="0"/>
              <a:t>дистанционный </a:t>
            </a:r>
            <a:r>
              <a:rPr lang="ru-RU" sz="1600" b="0" kern="0" dirty="0"/>
              <a:t>работник с согласия </a:t>
            </a:r>
            <a:r>
              <a:rPr lang="ru-RU" sz="1600" b="0" kern="0" dirty="0" smtClean="0"/>
              <a:t>работника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1600" b="0" kern="0" dirty="0" smtClean="0"/>
              <a:t>работник отказался от ведения бумажно</a:t>
            </a:r>
            <a:r>
              <a:rPr lang="ru-RU" sz="1600" b="0" kern="0" dirty="0"/>
              <a:t>й трудовой книжки (ст. 2 </a:t>
            </a:r>
            <a:r>
              <a:rPr lang="ru-RU" sz="1600" b="0" kern="0" dirty="0" smtClean="0"/>
              <a:t>Федерального закона </a:t>
            </a:r>
            <a:r>
              <a:rPr lang="ru-RU" sz="1600" b="0" kern="0" dirty="0"/>
              <a:t>от 16.12.2019 N </a:t>
            </a:r>
            <a:r>
              <a:rPr lang="ru-RU" sz="1600" b="0" kern="0" dirty="0" smtClean="0"/>
              <a:t>439-ФЗ)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1600" b="0" kern="0" dirty="0" smtClean="0"/>
              <a:t>не имел стажа  до 01.01.2021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600" b="0" kern="0" dirty="0" smtClean="0"/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kern="0" dirty="0" smtClean="0"/>
              <a:t>Внести </a:t>
            </a:r>
            <a:r>
              <a:rPr lang="ru-RU" sz="1600" kern="0" dirty="0"/>
              <a:t>запись в </a:t>
            </a:r>
            <a:r>
              <a:rPr lang="ru-RU" sz="1600" b="0" kern="0" dirty="0" smtClean="0"/>
              <a:t>книгу </a:t>
            </a:r>
            <a:r>
              <a:rPr lang="ru-RU" sz="1600" b="0" kern="0" dirty="0"/>
              <a:t>учета трудовых книжек и вкладышей к </a:t>
            </a:r>
            <a:r>
              <a:rPr lang="ru-RU" sz="1600" b="0" kern="0" dirty="0" smtClean="0"/>
              <a:t>ним (если ведется трудовая книжка)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600" b="0" kern="0" dirty="0" smtClean="0"/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kern="0" dirty="0" smtClean="0"/>
              <a:t>Направить отчет ЕФС -1 не </a:t>
            </a:r>
            <a:r>
              <a:rPr lang="ru-RU" sz="1600" kern="0" dirty="0"/>
              <a:t>позднее рабочего дня</a:t>
            </a:r>
            <a:r>
              <a:rPr lang="ru-RU" sz="1600" b="0" kern="0" dirty="0"/>
              <a:t>, следующего за днем издания </a:t>
            </a:r>
            <a:r>
              <a:rPr lang="ru-RU" sz="1600" b="0" kern="0" dirty="0" smtClean="0"/>
              <a:t>приказа о приеме (</a:t>
            </a:r>
            <a:r>
              <a:rPr lang="ru-RU" sz="1600" b="0" kern="0" dirty="0"/>
              <a:t>п. 6 Постановления Правительства РФ от 08.04.2020 г. N 460; Федеральный закон от 24.04.2020 N 136-ФЗ)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b="0" kern="0" dirty="0"/>
          </a:p>
        </p:txBody>
      </p:sp>
    </p:spTree>
    <p:extLst>
      <p:ext uri="{BB962C8B-B14F-4D97-AF65-F5344CB8AC3E}">
        <p14:creationId xmlns:p14="http://schemas.microsoft.com/office/powerpoint/2010/main" val="159859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323410" y="160631"/>
            <a:ext cx="7889907" cy="6744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85800" algn="just">
              <a:spcBef>
                <a:spcPts val="0"/>
              </a:spcBef>
              <a:spcAft>
                <a:spcPts val="0"/>
              </a:spcAft>
            </a:pPr>
            <a:r>
              <a:rPr lang="ru-RU" sz="1800" kern="0" dirty="0" smtClean="0">
                <a:latin typeface="Tahoma" pitchFamily="34" charset="0"/>
              </a:rPr>
              <a:t>Оформить личную карточку </a:t>
            </a:r>
            <a:r>
              <a:rPr lang="ru-RU" sz="1800" b="0" kern="0" dirty="0" smtClean="0">
                <a:latin typeface="Tahoma" pitchFamily="34" charset="0"/>
              </a:rPr>
              <a:t>(форма Т-2). 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kern="0" dirty="0" smtClean="0">
                <a:latin typeface="Tahoma" pitchFamily="34" charset="0"/>
              </a:rPr>
              <a:t>А если собственная? </a:t>
            </a:r>
            <a:r>
              <a:rPr lang="ru-RU" sz="1800" b="0" kern="0" dirty="0">
                <a:latin typeface="Tahoma" pitchFamily="34" charset="0"/>
              </a:rPr>
              <a:t>– </a:t>
            </a:r>
            <a:r>
              <a:rPr lang="ru-RU" sz="1800" b="0" kern="0" dirty="0" smtClean="0">
                <a:latin typeface="Tahoma" pitchFamily="34" charset="0"/>
              </a:rPr>
              <a:t>учесть </a:t>
            </a:r>
            <a:r>
              <a:rPr lang="ru-RU" sz="1800" b="0" kern="0" dirty="0">
                <a:latin typeface="Tahoma" pitchFamily="34" charset="0"/>
              </a:rPr>
              <a:t>Постановление Госкомстата РФ от 05.01.2004 N </a:t>
            </a:r>
            <a:r>
              <a:rPr lang="ru-RU" sz="1800" b="0" kern="0" dirty="0" smtClean="0">
                <a:latin typeface="Tahoma" pitchFamily="34" charset="0"/>
              </a:rPr>
              <a:t>1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1800" b="0" kern="0" dirty="0" smtClean="0">
              <a:latin typeface="Tahoma" pitchFamily="34" charset="0"/>
            </a:endParaRPr>
          </a:p>
          <a:p>
            <a:pPr marL="685800" algn="just">
              <a:lnSpc>
                <a:spcPct val="115000"/>
              </a:lnSpc>
              <a:spcAft>
                <a:spcPts val="0"/>
              </a:spcAft>
            </a:pPr>
            <a:r>
              <a:rPr lang="ru-RU" sz="1800" kern="0" dirty="0" smtClean="0">
                <a:latin typeface="Tahoma" pitchFamily="34" charset="0"/>
              </a:rPr>
              <a:t>Оформить согласие на обработку персональных данных 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kern="0" dirty="0" smtClean="0">
                <a:latin typeface="Tahoma" pitchFamily="34" charset="0"/>
              </a:rPr>
              <a:t>Обязательно ли?  - см. ст. 86 ТК РФ, Федеральный </a:t>
            </a:r>
            <a:r>
              <a:rPr lang="ru-RU" sz="1800" b="0" kern="0" dirty="0">
                <a:latin typeface="Tahoma" pitchFamily="34" charset="0"/>
              </a:rPr>
              <a:t>закон </a:t>
            </a:r>
            <a:r>
              <a:rPr lang="ru-RU" sz="1800" b="0" kern="0" dirty="0" smtClean="0">
                <a:latin typeface="Tahoma" pitchFamily="34" charset="0"/>
              </a:rPr>
              <a:t>N152-ФЗ </a:t>
            </a:r>
            <a:r>
              <a:rPr lang="ru-RU" sz="1800" b="0" kern="0" dirty="0">
                <a:latin typeface="Tahoma" pitchFamily="34" charset="0"/>
              </a:rPr>
              <a:t>от </a:t>
            </a:r>
            <a:r>
              <a:rPr lang="ru-RU" sz="1800" b="0" kern="0" dirty="0" smtClean="0">
                <a:latin typeface="Tahoma" pitchFamily="34" charset="0"/>
              </a:rPr>
              <a:t>27.07.2006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kern="0" dirty="0" smtClean="0">
                <a:latin typeface="Tahoma" pitchFamily="34" charset="0"/>
              </a:rPr>
              <a:t>Обязательно: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kern="0" dirty="0" smtClean="0">
                <a:latin typeface="Tahoma" pitchFamily="34" charset="0"/>
              </a:rPr>
              <a:t>- </a:t>
            </a:r>
            <a:r>
              <a:rPr lang="ru-RU" sz="1800" b="0" kern="0" dirty="0">
                <a:latin typeface="Tahoma" pitchFamily="34" charset="0"/>
              </a:rPr>
              <a:t>при получении персональных данных работника у третьей </a:t>
            </a:r>
            <a:r>
              <a:rPr lang="ru-RU" sz="1800" b="0" kern="0" dirty="0" smtClean="0">
                <a:latin typeface="Tahoma" pitchFamily="34" charset="0"/>
              </a:rPr>
              <a:t>стороны</a:t>
            </a:r>
            <a:endParaRPr lang="ru-RU" sz="1800" b="0" kern="0" dirty="0">
              <a:latin typeface="Tahoma" pitchFamily="34" charset="0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kern="0" dirty="0" smtClean="0">
                <a:latin typeface="Tahoma" pitchFamily="34" charset="0"/>
              </a:rPr>
              <a:t>- при </a:t>
            </a:r>
            <a:r>
              <a:rPr lang="ru-RU" sz="1800" b="0" kern="0" dirty="0">
                <a:latin typeface="Tahoma" pitchFamily="34" charset="0"/>
              </a:rPr>
              <a:t>передаче персональных данных работника третьим </a:t>
            </a:r>
            <a:r>
              <a:rPr lang="ru-RU" sz="1800" b="0" kern="0" dirty="0" smtClean="0">
                <a:latin typeface="Tahoma" pitchFamily="34" charset="0"/>
              </a:rPr>
              <a:t>лицам</a:t>
            </a:r>
          </a:p>
          <a:p>
            <a:pPr marL="628650" indent="-285750" algn="just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1800" b="0" kern="0" dirty="0" smtClean="0">
                <a:latin typeface="Tahoma" pitchFamily="34" charset="0"/>
              </a:rPr>
              <a:t>для </a:t>
            </a:r>
            <a:r>
              <a:rPr lang="ru-RU" sz="1800" b="0" kern="0" dirty="0">
                <a:latin typeface="Tahoma" pitchFamily="34" charset="0"/>
              </a:rPr>
              <a:t>обработки </a:t>
            </a:r>
            <a:r>
              <a:rPr lang="ru-RU" sz="1800" b="0" kern="0" dirty="0" smtClean="0">
                <a:latin typeface="Tahoma" pitchFamily="34" charset="0"/>
              </a:rPr>
              <a:t>данных не требуемых для КДП т т.д.</a:t>
            </a:r>
          </a:p>
          <a:p>
            <a:pPr marL="628650" indent="-285750" algn="just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ru-RU" sz="1800" b="0" kern="0" dirty="0" smtClean="0">
              <a:latin typeface="Tahoma" pitchFamily="34" charset="0"/>
            </a:endParaRPr>
          </a:p>
          <a:p>
            <a:pPr marL="628650" indent="-285750" algn="just">
              <a:spcBef>
                <a:spcPts val="0"/>
              </a:spcBef>
              <a:spcAft>
                <a:spcPts val="0"/>
              </a:spcAft>
            </a:pPr>
            <a:r>
              <a:rPr lang="ru-RU" sz="1800" kern="0" dirty="0" smtClean="0">
                <a:latin typeface="Tahoma" pitchFamily="34" charset="0"/>
              </a:rPr>
              <a:t>Оформить  обязательство  о неразглашении, </a:t>
            </a:r>
            <a:r>
              <a:rPr lang="ru-RU" sz="1800" b="0" kern="0" dirty="0" smtClean="0">
                <a:latin typeface="Tahoma" pitchFamily="34" charset="0"/>
              </a:rPr>
              <a:t>если  имеет доступ  к чужим перс. данным</a:t>
            </a:r>
          </a:p>
          <a:p>
            <a:pPr marL="628650" indent="-285750" algn="just">
              <a:spcBef>
                <a:spcPts val="0"/>
              </a:spcBef>
              <a:spcAft>
                <a:spcPts val="0"/>
              </a:spcAft>
            </a:pPr>
            <a:endParaRPr lang="ru-RU" sz="1800" b="0" kern="0" dirty="0">
              <a:latin typeface="Tahoma" pitchFamily="34" charset="0"/>
            </a:endParaRPr>
          </a:p>
          <a:p>
            <a:pPr marL="685800" algn="just" eaLnBrk="1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1800" kern="0" dirty="0">
                <a:solidFill>
                  <a:srgbClr val="000000"/>
                </a:solidFill>
                <a:latin typeface="Tahoma" pitchFamily="34" charset="0"/>
              </a:rPr>
              <a:t>Заключить договор о материальной ответственности (при необходимости)</a:t>
            </a:r>
          </a:p>
          <a:p>
            <a:pPr marL="0" lvl="0" indent="0" algn="just" eaLnBrk="1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ru-RU" sz="1800" b="0" kern="0" dirty="0">
                <a:solidFill>
                  <a:srgbClr val="000000"/>
                </a:solidFill>
                <a:latin typeface="Tahoma" pitchFamily="34" charset="0"/>
              </a:rPr>
              <a:t>С работниками до 18 лет заключать нельзя (ст. 244 ТК). Можно заключать только с работниками, которые занимают должности или выполняют работы, указанные в Постановлении Минтруда России от 31.12.2002 № 85. </a:t>
            </a:r>
          </a:p>
          <a:p>
            <a:pPr marL="628650" indent="-285750" algn="just">
              <a:spcBef>
                <a:spcPts val="0"/>
              </a:spcBef>
              <a:spcAft>
                <a:spcPts val="0"/>
              </a:spcAft>
            </a:pPr>
            <a:endParaRPr lang="ru-RU" sz="1800" b="0" kern="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43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c24a17db91a0c4799d5614c5135e5d1d2bbadc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4329</TotalTime>
  <Words>1552</Words>
  <Application>Microsoft Office PowerPoint</Application>
  <PresentationFormat>Экран (4:3)</PresentationFormat>
  <Paragraphs>198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Tahoma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-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</dc:creator>
  <cp:lastModifiedBy>Admin</cp:lastModifiedBy>
  <cp:revision>350</cp:revision>
  <cp:lastPrinted>2012-08-03T12:11:42Z</cp:lastPrinted>
  <dcterms:created xsi:type="dcterms:W3CDTF">2008-11-07T12:40:13Z</dcterms:created>
  <dcterms:modified xsi:type="dcterms:W3CDTF">2024-05-16T07:41:50Z</dcterms:modified>
</cp:coreProperties>
</file>