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81" r:id="rId2"/>
    <p:sldId id="266" r:id="rId3"/>
    <p:sldId id="267" r:id="rId4"/>
    <p:sldId id="296" r:id="rId5"/>
    <p:sldId id="263" r:id="rId6"/>
    <p:sldId id="292" r:id="rId7"/>
    <p:sldId id="291" r:id="rId8"/>
    <p:sldId id="270" r:id="rId9"/>
    <p:sldId id="286" r:id="rId10"/>
    <p:sldId id="283" r:id="rId11"/>
    <p:sldId id="293" r:id="rId12"/>
    <p:sldId id="294" r:id="rId13"/>
    <p:sldId id="295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681" autoAdjust="0"/>
    <p:restoredTop sz="94660"/>
  </p:normalViewPr>
  <p:slideViewPr>
    <p:cSldViewPr snapToGrid="0">
      <p:cViewPr varScale="1">
        <p:scale>
          <a:sx n="163" d="100"/>
          <a:sy n="163" d="100"/>
        </p:scale>
        <p:origin x="1092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161AFE-37DB-49E6-BCCE-ED1173697B71}" type="datetimeFigureOut">
              <a:rPr lang="ru-RU" smtClean="0"/>
              <a:t>13.09.2023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2E9C8A-C168-43E2-80F6-03A7964A5E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69147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ACBA4CB-2745-4C0A-8A4A-76AB47C97152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289522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ACBA4CB-2745-4C0A-8A4A-76AB47C97152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618316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ACBA4CB-2745-4C0A-8A4A-76AB47C97152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022606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7B646-935F-4E69-8B24-4AB50E7C613A}" type="datetimeFigureOut">
              <a:rPr lang="ru-RU" smtClean="0"/>
              <a:t>13.09.2023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8CFF7-3D55-4C2C-B117-6B56F190D6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91475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7B646-935F-4E69-8B24-4AB50E7C613A}" type="datetimeFigureOut">
              <a:rPr lang="ru-RU" smtClean="0"/>
              <a:t>13.09.2023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8CFF7-3D55-4C2C-B117-6B56F190D6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5093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7B646-935F-4E69-8B24-4AB50E7C613A}" type="datetimeFigureOut">
              <a:rPr lang="ru-RU" smtClean="0"/>
              <a:t>13.09.2023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8CFF7-3D55-4C2C-B117-6B56F190D6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87967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7B646-935F-4E69-8B24-4AB50E7C613A}" type="datetimeFigureOut">
              <a:rPr lang="ru-RU" smtClean="0"/>
              <a:t>13.09.2023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8CFF7-3D55-4C2C-B117-6B56F190D6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24931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7B646-935F-4E69-8B24-4AB50E7C613A}" type="datetimeFigureOut">
              <a:rPr lang="ru-RU" smtClean="0"/>
              <a:t>13.09.2023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8CFF7-3D55-4C2C-B117-6B56F190D6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27648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7B646-935F-4E69-8B24-4AB50E7C613A}" type="datetimeFigureOut">
              <a:rPr lang="ru-RU" smtClean="0"/>
              <a:t>13.09.2023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8CFF7-3D55-4C2C-B117-6B56F190D6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20569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7B646-935F-4E69-8B24-4AB50E7C613A}" type="datetimeFigureOut">
              <a:rPr lang="ru-RU" smtClean="0"/>
              <a:t>13.09.2023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8CFF7-3D55-4C2C-B117-6B56F190D6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66865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7B646-935F-4E69-8B24-4AB50E7C613A}" type="datetimeFigureOut">
              <a:rPr lang="ru-RU" smtClean="0"/>
              <a:t>13.09.2023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8CFF7-3D55-4C2C-B117-6B56F190D6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80435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7B646-935F-4E69-8B24-4AB50E7C613A}" type="datetimeFigureOut">
              <a:rPr lang="ru-RU" smtClean="0"/>
              <a:t>13.09.2023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8CFF7-3D55-4C2C-B117-6B56F190D6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17838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7B646-935F-4E69-8B24-4AB50E7C613A}" type="datetimeFigureOut">
              <a:rPr lang="ru-RU" smtClean="0"/>
              <a:t>13.09.2023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8CFF7-3D55-4C2C-B117-6B56F190D6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2453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7B646-935F-4E69-8B24-4AB50E7C613A}" type="datetimeFigureOut">
              <a:rPr lang="ru-RU" smtClean="0"/>
              <a:t>13.09.2023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8CFF7-3D55-4C2C-B117-6B56F190D6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52371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A7B646-935F-4E69-8B24-4AB50E7C613A}" type="datetimeFigureOut">
              <a:rPr lang="ru-RU" smtClean="0"/>
              <a:t>13.09.2023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E8CFF7-3D55-4C2C-B117-6B56F190D6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6349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/>
          <p:cNvSpPr/>
          <p:nvPr/>
        </p:nvSpPr>
        <p:spPr>
          <a:xfrm>
            <a:off x="3471732" y="4706513"/>
            <a:ext cx="1248298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chemeClr val="bg1">
                  <a:lumMod val="50000"/>
                </a:schemeClr>
              </a:buClr>
              <a:defRPr/>
            </a:pPr>
            <a:r>
              <a:rPr lang="ru-RU" sz="1400" b="1" dirty="0">
                <a:solidFill>
                  <a:schemeClr val="bg1"/>
                </a:solidFill>
                <a:latin typeface="Tahoma"/>
                <a:cs typeface="Tahoma"/>
              </a:rPr>
              <a:t>Дипломы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603171" y="2066266"/>
            <a:ext cx="9642762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/>
            <a:r>
              <a:rPr lang="ru-RU" sz="2800" b="1" dirty="0">
                <a:solidFill>
                  <a:srgbClr val="000000"/>
                </a:solidFill>
                <a:latin typeface="PT Sans"/>
              </a:rPr>
              <a:t>Кадровик в единственном лице: что и как делать?</a:t>
            </a:r>
            <a:endParaRPr lang="ru-RU" sz="2800" b="1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228600"/>
            <a:endParaRPr lang="ru-RU" sz="2800" b="1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228600"/>
            <a:endParaRPr lang="ru-RU" sz="2800" b="1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228600"/>
            <a:r>
              <a:rPr lang="ru-RU" sz="2000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Юлия Жижерина, эксперт по трудовым отношениям</a:t>
            </a:r>
            <a:endParaRPr lang="ru-RU" sz="2000" b="1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8533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61792" y="361476"/>
            <a:ext cx="10445824" cy="4755430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14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Взаимодействие: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Ваш руководитель-  кто он? Учитывать особенности.  Например- гендиректор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главбух, иной финансовый руководитель 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специалист ОТ 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секретарь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СБ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 юрисконсульт </a:t>
            </a:r>
          </a:p>
          <a:p>
            <a:pPr>
              <a:lnSpc>
                <a:spcPct val="110000"/>
              </a:lnSpc>
              <a:spcBef>
                <a:spcPts val="0"/>
              </a:spcBef>
              <a:buFontTx/>
              <a:buChar char="-"/>
            </a:pP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специалист </a:t>
            </a: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ИТ </a:t>
            </a:r>
            <a:endParaRPr lang="ru-RU" sz="1600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10000"/>
              </a:lnSpc>
              <a:spcBef>
                <a:spcPts val="0"/>
              </a:spcBef>
              <a:buFontTx/>
              <a:buChar char="-"/>
            </a:pP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основные </a:t>
            </a:r>
            <a:endParaRPr lang="ru-RU" sz="1600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endParaRPr lang="ru-RU" sz="1600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Что делаем </a:t>
            </a:r>
            <a:endParaRPr lang="ru-RU" sz="16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обсудить и утвердить регламент взаимодействия, придерживаться его 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показывать  уважение (устно и в переписке)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защищать свои границы (задания выдает и  контролирует начальник) 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endParaRPr lang="ru-RU" sz="1600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Регламенты: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Что  предоставляем/ют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Когда 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каком  виде </a:t>
            </a:r>
            <a:endParaRPr lang="ru-RU" sz="1600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0325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59496" y="404665"/>
            <a:ext cx="9127014" cy="5001683"/>
          </a:xfrm>
        </p:spPr>
        <p:txBody>
          <a:bodyPr>
            <a:noAutofit/>
          </a:bodyPr>
          <a:lstStyle/>
          <a:p>
            <a:pPr marL="0" indent="0" algn="just">
              <a:lnSpc>
                <a:spcPct val="80000"/>
              </a:lnSpc>
              <a:buNone/>
            </a:pPr>
            <a:r>
              <a:rPr lang="ru-RU" altLang="ru-RU" sz="16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Определяемся с отчетностью </a:t>
            </a:r>
          </a:p>
          <a:p>
            <a:pPr marL="0" indent="0" algn="just">
              <a:lnSpc>
                <a:spcPct val="80000"/>
              </a:lnSpc>
              <a:buNone/>
            </a:pPr>
            <a:r>
              <a:rPr lang="ru-RU" altLang="ru-RU" sz="16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Кадровая </a:t>
            </a:r>
            <a:r>
              <a:rPr lang="ru-RU" altLang="ru-RU" sz="16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отчетность</a:t>
            </a:r>
          </a:p>
          <a:p>
            <a:pPr marL="0" indent="0" algn="just">
              <a:lnSpc>
                <a:spcPct val="80000"/>
              </a:lnSpc>
              <a:buNone/>
            </a:pPr>
            <a:endParaRPr lang="ru-RU" altLang="ru-RU" sz="16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96156" indent="-296156" algn="just">
              <a:lnSpc>
                <a:spcPct val="80000"/>
              </a:lnSpc>
              <a:buAutoNum type="arabicPeriod"/>
            </a:pPr>
            <a:r>
              <a:rPr lang="ru-RU" altLang="ru-RU" sz="16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Отчетность в СФР </a:t>
            </a:r>
          </a:p>
          <a:p>
            <a:pPr marL="296156" indent="-296156" algn="just">
              <a:lnSpc>
                <a:spcPct val="80000"/>
              </a:lnSpc>
              <a:buFont typeface="Arial" panose="020B0604020202020204" pitchFamily="34" charset="0"/>
              <a:buAutoNum type="arabicPeriod"/>
            </a:pPr>
            <a:r>
              <a:rPr lang="ru-RU" altLang="ru-RU" sz="16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Отчётность в службу занятости</a:t>
            </a:r>
          </a:p>
          <a:p>
            <a:pPr marL="296156" indent="-296156" algn="just">
              <a:lnSpc>
                <a:spcPct val="80000"/>
              </a:lnSpc>
              <a:buAutoNum type="arabicPeriod"/>
            </a:pPr>
            <a:r>
              <a:rPr lang="ru-RU" altLang="ru-RU" sz="16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Статистическая отчетность</a:t>
            </a:r>
            <a:endParaRPr lang="en-US" altLang="ru-RU" sz="1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96156" indent="-296156" algn="just">
              <a:lnSpc>
                <a:spcPct val="80000"/>
              </a:lnSpc>
              <a:buAutoNum type="arabicPeriod"/>
            </a:pPr>
            <a:r>
              <a:rPr lang="ru-RU" altLang="ru-RU" sz="16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Отчётность в  военкомат</a:t>
            </a:r>
            <a:endParaRPr lang="en-US" altLang="ru-RU" sz="1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96156" indent="-296156" algn="just">
              <a:lnSpc>
                <a:spcPct val="80000"/>
              </a:lnSpc>
              <a:buAutoNum type="arabicPeriod"/>
            </a:pPr>
            <a:r>
              <a:rPr lang="ru-RU" altLang="ru-RU" sz="16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Уведомления в  МВД (иностранцы)</a:t>
            </a:r>
            <a:endParaRPr lang="en-US" altLang="ru-RU" sz="1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96156" indent="-296156" algn="just">
              <a:lnSpc>
                <a:spcPct val="80000"/>
              </a:lnSpc>
              <a:buAutoNum type="arabicPeriod"/>
            </a:pPr>
            <a:r>
              <a:rPr lang="ru-RU" altLang="ru-RU" sz="16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Уведомление в </a:t>
            </a:r>
            <a:r>
              <a:rPr lang="ru-RU" altLang="ru-RU" sz="1600" dirty="0" err="1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Роскомндзор</a:t>
            </a:r>
            <a:endParaRPr lang="en-US" altLang="ru-RU" sz="1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96156" indent="-296156" algn="just">
              <a:lnSpc>
                <a:spcPct val="80000"/>
              </a:lnSpc>
              <a:buAutoNum type="arabicPeriod"/>
            </a:pPr>
            <a:r>
              <a:rPr lang="ru-RU" altLang="ru-RU" sz="16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Внутренняя отчетность  по кадрам</a:t>
            </a:r>
          </a:p>
        </p:txBody>
      </p:sp>
    </p:spTree>
    <p:extLst>
      <p:ext uri="{BB962C8B-B14F-4D97-AF65-F5344CB8AC3E}">
        <p14:creationId xmlns:p14="http://schemas.microsoft.com/office/powerpoint/2010/main" val="41876604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03512" y="404664"/>
            <a:ext cx="9001000" cy="6597352"/>
          </a:xfrm>
        </p:spPr>
        <p:txBody>
          <a:bodyPr>
            <a:noAutofit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sz="1600" u="sng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Виды отчетов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spcBef>
                <a:spcPts val="0"/>
              </a:spcBef>
            </a:pPr>
            <a: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отчет о приеме и использовании инструментов подбора персонала</a:t>
            </a:r>
          </a:p>
          <a:p>
            <a:pPr algn="just">
              <a:spcBef>
                <a:spcPts val="0"/>
              </a:spcBef>
            </a:pPr>
            <a: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отчет о прохождении испытательного срока</a:t>
            </a:r>
          </a:p>
          <a:p>
            <a:pPr algn="just">
              <a:spcBef>
                <a:spcPts val="0"/>
              </a:spcBef>
            </a:pPr>
            <a: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отчет о движении кадров (прием, перевод, увольнение, текучесть)</a:t>
            </a:r>
          </a:p>
          <a:p>
            <a:pPr algn="just">
              <a:spcBef>
                <a:spcPts val="0"/>
              </a:spcBef>
            </a:pPr>
            <a: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отчет о вакансиях</a:t>
            </a:r>
          </a:p>
          <a:p>
            <a:pPr algn="just">
              <a:spcBef>
                <a:spcPts val="0"/>
              </a:spcBef>
            </a:pPr>
            <a: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отчет о медосмотрах (планируется провести, проведено)</a:t>
            </a:r>
          </a:p>
          <a:p>
            <a:pPr algn="just">
              <a:spcBef>
                <a:spcPts val="0"/>
              </a:spcBef>
            </a:pPr>
            <a: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отчет о несчастных случаях</a:t>
            </a:r>
          </a:p>
          <a:p>
            <a:pPr algn="just">
              <a:spcBef>
                <a:spcPts val="0"/>
              </a:spcBef>
            </a:pPr>
            <a: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отчет о причинах отсутствия (отпуска, прогулы, нетрудоспособность и т.д.)</a:t>
            </a:r>
          </a:p>
          <a:p>
            <a:pPr algn="just">
              <a:spcBef>
                <a:spcPts val="0"/>
              </a:spcBef>
            </a:pPr>
            <a: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отчет о нарушении дисциплины (опоздание, прогул, неисполнение обязанностей, не соблюдение формы одежды, прием алкоголя на рабочем месте и т.д.)</a:t>
            </a:r>
          </a:p>
          <a:p>
            <a:pPr algn="just">
              <a:spcBef>
                <a:spcPts val="0"/>
              </a:spcBef>
            </a:pPr>
            <a: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отчет о фактических переработках (помимо табеля)</a:t>
            </a:r>
          </a:p>
          <a:p>
            <a:pPr algn="just">
              <a:spcBef>
                <a:spcPts val="0"/>
              </a:spcBef>
            </a:pPr>
            <a: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отчет о причинах увольнения (собственное желание, дисциплинарные взыскания и т.д.)</a:t>
            </a:r>
          </a:p>
          <a:p>
            <a:pPr algn="just">
              <a:spcBef>
                <a:spcPts val="0"/>
              </a:spcBef>
            </a:pPr>
            <a: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отчет об обучении и повышении квалификации (обязательное/не обязательное, внутреннее/внешнее и т.д.)</a:t>
            </a:r>
          </a:p>
          <a:p>
            <a:pPr algn="just">
              <a:spcBef>
                <a:spcPts val="0"/>
              </a:spcBef>
            </a:pPr>
            <a: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отчет о материально-ответственных лицах</a:t>
            </a:r>
          </a:p>
          <a:p>
            <a:pPr algn="just">
              <a:spcBef>
                <a:spcPts val="0"/>
              </a:spcBef>
            </a:pPr>
            <a: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отчет об особых категориях (вредные условия труда, </a:t>
            </a:r>
            <a:r>
              <a:rPr lang="ru-RU" sz="1600" dirty="0" err="1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декретницы</a:t>
            </a:r>
            <a: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инвалиды и т.д.)</a:t>
            </a:r>
          </a:p>
          <a:p>
            <a:pPr algn="just">
              <a:spcBef>
                <a:spcPts val="0"/>
              </a:spcBef>
            </a:pPr>
            <a: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отчет об оценке и эффективности персонала</a:t>
            </a:r>
          </a:p>
          <a:p>
            <a:pPr algn="just">
              <a:spcBef>
                <a:spcPts val="0"/>
              </a:spcBef>
            </a:pPr>
            <a: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отчет о прохождении проверок (виды проверок, прошли/не прошли, наложенные санкции и т.д.)</a:t>
            </a:r>
          </a:p>
          <a:p>
            <a:pPr algn="just">
              <a:spcBef>
                <a:spcPts val="0"/>
              </a:spcBef>
            </a:pPr>
            <a: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отчеты с особыми параметрами по запросу руководства</a:t>
            </a:r>
          </a:p>
          <a:p>
            <a:pPr algn="just">
              <a:spcBef>
                <a:spcPts val="0"/>
              </a:spcBef>
            </a:pPr>
            <a: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на определенную дату</a:t>
            </a:r>
          </a:p>
          <a:p>
            <a:pPr algn="just">
              <a:spcBef>
                <a:spcPts val="0"/>
              </a:spcBef>
            </a:pPr>
            <a: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И т. д.  и т. п.  и др. </a:t>
            </a:r>
          </a:p>
        </p:txBody>
      </p:sp>
    </p:spTree>
    <p:extLst>
      <p:ext uri="{BB962C8B-B14F-4D97-AF65-F5344CB8AC3E}">
        <p14:creationId xmlns:p14="http://schemas.microsoft.com/office/powerpoint/2010/main" val="42839847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03512" y="404664"/>
            <a:ext cx="8892988" cy="6597352"/>
          </a:xfrm>
        </p:spPr>
        <p:txBody>
          <a:bodyPr>
            <a:normAutofit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sz="1600" b="1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Отчет отдела кадров за месяц (квартал, год) 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spcBef>
                <a:spcPts val="0"/>
              </a:spcBef>
            </a:pPr>
            <a: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сколько было сделано кадровых операций (увольнения, приемы, оформление отпусков, командировок, дисциплинарных взысканий и т.д.)</a:t>
            </a:r>
          </a:p>
          <a:p>
            <a:pPr algn="just">
              <a:spcBef>
                <a:spcPts val="0"/>
              </a:spcBef>
            </a:pPr>
            <a: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сколько локальных актов было оформлено или доработано</a:t>
            </a:r>
          </a:p>
          <a:p>
            <a:pPr algn="just">
              <a:spcBef>
                <a:spcPts val="0"/>
              </a:spcBef>
            </a:pPr>
            <a: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сколько работников подобрано (если также имеются функции подбора)</a:t>
            </a:r>
          </a:p>
          <a:p>
            <a:pPr algn="just">
              <a:spcBef>
                <a:spcPts val="0"/>
              </a:spcBef>
            </a:pPr>
            <a: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сколько предотвращено трудовых конфликтов</a:t>
            </a:r>
          </a:p>
          <a:p>
            <a:pPr>
              <a:spcBef>
                <a:spcPts val="0"/>
              </a:spcBef>
            </a:pPr>
            <a: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сколько других проведенных кадровых операция</a:t>
            </a:r>
          </a:p>
          <a:p>
            <a:pPr>
              <a:spcBef>
                <a:spcPts val="0"/>
              </a:spcBef>
            </a:pPr>
            <a: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состояние учета рабочего времени…</a:t>
            </a:r>
          </a:p>
          <a:p>
            <a:pPr>
              <a:spcBef>
                <a:spcPts val="0"/>
              </a:spcBef>
            </a:pPr>
            <a: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работа над  отдельными кадровыми проектами…  </a:t>
            </a:r>
          </a:p>
        </p:txBody>
      </p:sp>
    </p:spTree>
    <p:extLst>
      <p:ext uri="{BB962C8B-B14F-4D97-AF65-F5344CB8AC3E}">
        <p14:creationId xmlns:p14="http://schemas.microsoft.com/office/powerpoint/2010/main" val="20065635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/>
          <p:cNvSpPr/>
          <p:nvPr/>
        </p:nvSpPr>
        <p:spPr>
          <a:xfrm>
            <a:off x="3471732" y="4706513"/>
            <a:ext cx="1248298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chemeClr val="bg1">
                  <a:lumMod val="50000"/>
                </a:schemeClr>
              </a:buClr>
              <a:defRPr/>
            </a:pPr>
            <a:r>
              <a:rPr lang="ru-RU" sz="1400" b="1" dirty="0">
                <a:solidFill>
                  <a:schemeClr val="bg1"/>
                </a:solidFill>
                <a:latin typeface="Tahoma"/>
                <a:cs typeface="Tahoma"/>
              </a:rPr>
              <a:t>Дипломы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131276" y="320697"/>
            <a:ext cx="10099431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0000"/>
                </a:solidFill>
                <a:latin typeface="-apple-system"/>
              </a:rPr>
              <a:t> </a:t>
            </a:r>
            <a:r>
              <a:rPr lang="ru-RU" b="1" dirty="0" smtClean="0">
                <a:solidFill>
                  <a:srgbClr val="000000"/>
                </a:solidFill>
                <a:latin typeface="-apple-system"/>
              </a:rPr>
              <a:t>Что должен </a:t>
            </a:r>
            <a:r>
              <a:rPr lang="ru-RU" b="1" dirty="0">
                <a:solidFill>
                  <a:srgbClr val="000000"/>
                </a:solidFill>
                <a:latin typeface="-apple-system"/>
              </a:rPr>
              <a:t> </a:t>
            </a:r>
            <a:r>
              <a:rPr lang="ru-RU" b="1" dirty="0" smtClean="0">
                <a:solidFill>
                  <a:srgbClr val="000000"/>
                </a:solidFill>
                <a:latin typeface="-apple-system"/>
              </a:rPr>
              <a:t>уметь единственный кадровый работник </a:t>
            </a:r>
          </a:p>
          <a:p>
            <a:endParaRPr lang="ru-RU" dirty="0">
              <a:solidFill>
                <a:srgbClr val="000000"/>
              </a:solidFill>
              <a:latin typeface="-apple-system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0000"/>
                </a:solidFill>
                <a:latin typeface="-apple-system"/>
              </a:rPr>
              <a:t>Знания кадрового учета и трудового  права, возможно </a:t>
            </a:r>
            <a:r>
              <a:rPr lang="en-US" dirty="0">
                <a:solidFill>
                  <a:srgbClr val="000000"/>
                </a:solidFill>
                <a:latin typeface="-apple-system"/>
              </a:rPr>
              <a:t>HR-</a:t>
            </a:r>
            <a:r>
              <a:rPr lang="ru-RU" dirty="0">
                <a:solidFill>
                  <a:srgbClr val="000000"/>
                </a:solidFill>
                <a:latin typeface="-apple-system"/>
              </a:rPr>
              <a:t> технологий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 smtClean="0">
              <a:solidFill>
                <a:srgbClr val="000000"/>
              </a:solidFill>
              <a:latin typeface="-apple-system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000000"/>
                </a:solidFill>
                <a:latin typeface="-apple-system"/>
              </a:rPr>
              <a:t>Навыки </a:t>
            </a:r>
            <a:r>
              <a:rPr lang="ru-RU" dirty="0">
                <a:solidFill>
                  <a:srgbClr val="000000"/>
                </a:solidFill>
                <a:latin typeface="-apple-system"/>
              </a:rPr>
              <a:t>методической работы: разработка алгоритмов, разработка шаблонов, </a:t>
            </a:r>
            <a:r>
              <a:rPr lang="ru-RU" dirty="0" smtClean="0">
                <a:solidFill>
                  <a:srgbClr val="000000"/>
                </a:solidFill>
                <a:latin typeface="-apple-system"/>
              </a:rPr>
              <a:t>разработка документов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 smtClean="0">
              <a:solidFill>
                <a:srgbClr val="000000"/>
              </a:solidFill>
              <a:latin typeface="-apple-system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000000"/>
                </a:solidFill>
                <a:latin typeface="-apple-system"/>
              </a:rPr>
              <a:t>Организаторские навыки:  планирование, тайм-менеджмент, проектная работа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>
              <a:solidFill>
                <a:srgbClr val="000000"/>
              </a:solidFill>
              <a:latin typeface="-apple-system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000000"/>
                </a:solidFill>
                <a:latin typeface="-apple-system"/>
              </a:rPr>
              <a:t>Коммуникативные навыки: участие в совещаниях, деловое  общение с начальством и коллегами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…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r>
              <a:rPr lang="ru-RU" b="1" dirty="0" smtClean="0"/>
              <a:t>Важные Параметры: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Численность  компании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Есть ли </a:t>
            </a:r>
            <a:r>
              <a:rPr lang="en-US" dirty="0" smtClean="0"/>
              <a:t>HR</a:t>
            </a:r>
            <a:endParaRPr lang="ru-RU" dirty="0" smtClean="0"/>
          </a:p>
          <a:p>
            <a:pPr marL="285750" indent="-285750">
              <a:buFontTx/>
              <a:buChar char="-"/>
            </a:pPr>
            <a:r>
              <a:rPr lang="ru-RU" dirty="0" smtClean="0"/>
              <a:t>  кому подчиняется 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Какие направления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8807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/>
          <p:cNvSpPr/>
          <p:nvPr/>
        </p:nvSpPr>
        <p:spPr>
          <a:xfrm>
            <a:off x="3471732" y="4706513"/>
            <a:ext cx="1248298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chemeClr val="bg1">
                  <a:lumMod val="50000"/>
                </a:schemeClr>
              </a:buClr>
              <a:defRPr/>
            </a:pPr>
            <a:r>
              <a:rPr lang="ru-RU" sz="1400" b="1" dirty="0">
                <a:solidFill>
                  <a:schemeClr val="bg1"/>
                </a:solidFill>
                <a:latin typeface="Tahoma"/>
                <a:cs typeface="Tahoma"/>
              </a:rPr>
              <a:t>Дипломы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31746" y="677575"/>
            <a:ext cx="1063991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algn="just"/>
            <a:r>
              <a:rPr lang="ru-RU" b="1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Единственный кадровый работник в  организации – варианты подчинения</a:t>
            </a:r>
          </a:p>
          <a:p>
            <a:pPr marL="342900" algn="just"/>
            <a:endParaRPr lang="ru-RU" b="1" dirty="0">
              <a:solidFill>
                <a:prstClr val="black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marL="628650" indent="-285750" algn="just">
              <a:buFontTx/>
              <a:buChar char="-"/>
            </a:pPr>
            <a:r>
              <a:rPr lang="ru-RU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генеральному директору</a:t>
            </a:r>
          </a:p>
          <a:p>
            <a:pPr marL="628650" indent="-285750" algn="just">
              <a:buFontTx/>
              <a:buChar char="-"/>
            </a:pPr>
            <a:r>
              <a:rPr lang="ru-RU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директору по персоналу   (руководителю отдела персонала) </a:t>
            </a:r>
          </a:p>
          <a:p>
            <a:pPr marL="628650" indent="-285750" algn="just">
              <a:buFontTx/>
              <a:buChar char="-"/>
            </a:pPr>
            <a:r>
              <a:rPr lang="ru-RU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главбуху или фин. директору</a:t>
            </a:r>
          </a:p>
          <a:p>
            <a:pPr marL="628650" indent="-285750" algn="just">
              <a:buFontTx/>
              <a:buChar char="-"/>
            </a:pPr>
            <a:r>
              <a:rPr lang="ru-RU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иное</a:t>
            </a:r>
          </a:p>
          <a:p>
            <a:pPr marL="342900" algn="just"/>
            <a:r>
              <a:rPr lang="ru-RU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</a:t>
            </a:r>
          </a:p>
          <a:p>
            <a:pPr marL="342900" algn="just"/>
            <a:r>
              <a:rPr lang="ru-RU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Хороший руководитель</a:t>
            </a:r>
          </a:p>
          <a:p>
            <a:pPr marL="628650" indent="-285750" algn="just">
              <a:buFontTx/>
              <a:buChar char="-"/>
            </a:pPr>
            <a:r>
              <a:rPr lang="ru-RU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не «лезет» в детали, не занимается </a:t>
            </a:r>
            <a:r>
              <a:rPr lang="ru-RU" dirty="0" err="1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микроменеджметом</a:t>
            </a:r>
            <a:r>
              <a:rPr lang="ru-RU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</a:t>
            </a:r>
          </a:p>
          <a:p>
            <a:pPr marL="628650" indent="-285750" algn="just">
              <a:buFontTx/>
              <a:buChar char="-"/>
            </a:pPr>
            <a:r>
              <a:rPr lang="ru-RU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быстро принимает решения при описании проблем и предложении решений </a:t>
            </a:r>
          </a:p>
          <a:p>
            <a:pPr marL="628650" indent="-285750" algn="just">
              <a:buFontTx/>
              <a:buChar char="-"/>
            </a:pPr>
            <a:r>
              <a:rPr lang="ru-RU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доверяет профессионализму  специалиста</a:t>
            </a:r>
          </a:p>
          <a:p>
            <a:pPr marL="342900" algn="just"/>
            <a:endParaRPr lang="ru-RU" dirty="0">
              <a:solidFill>
                <a:prstClr val="black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marL="342900" algn="just"/>
            <a:r>
              <a:rPr lang="ru-RU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Плохой  руководитель </a:t>
            </a:r>
          </a:p>
          <a:p>
            <a:pPr marL="628650" indent="-285750" algn="just">
              <a:buFontTx/>
              <a:buChar char="-"/>
            </a:pPr>
            <a:r>
              <a:rPr lang="ru-RU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пытается «влезть» вовсе детали, не являешь специалистом </a:t>
            </a:r>
          </a:p>
          <a:p>
            <a:pPr marL="628650" indent="-285750" algn="just">
              <a:buFontTx/>
              <a:buChar char="-"/>
            </a:pPr>
            <a:r>
              <a:rPr lang="ru-RU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тянет с принятием  решений, многочисленные обсуждения </a:t>
            </a:r>
          </a:p>
          <a:p>
            <a:pPr marL="628650" indent="-285750" algn="just">
              <a:buFontTx/>
              <a:buChar char="-"/>
            </a:pPr>
            <a:r>
              <a:rPr lang="ru-RU" dirty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н</a:t>
            </a:r>
            <a:r>
              <a:rPr lang="ru-RU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е доверяет профессиональному мнению, предлагает  свои часто нелепые  варианты </a:t>
            </a:r>
          </a:p>
          <a:p>
            <a:pPr marL="342900" algn="just"/>
            <a:r>
              <a:rPr lang="ru-RU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</a:t>
            </a:r>
          </a:p>
          <a:p>
            <a:pPr marL="342900" algn="just"/>
            <a:r>
              <a:rPr lang="ru-RU" b="1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</a:t>
            </a:r>
            <a:endParaRPr lang="ru-RU" dirty="0" smtClean="0">
              <a:solidFill>
                <a:prstClr val="black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2679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/>
          <p:cNvSpPr/>
          <p:nvPr/>
        </p:nvSpPr>
        <p:spPr>
          <a:xfrm>
            <a:off x="3471732" y="4706513"/>
            <a:ext cx="1248298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chemeClr val="bg1">
                  <a:lumMod val="50000"/>
                </a:schemeClr>
              </a:buClr>
              <a:defRPr/>
            </a:pPr>
            <a:r>
              <a:rPr lang="ru-RU" sz="1400" b="1" dirty="0">
                <a:solidFill>
                  <a:schemeClr val="bg1"/>
                </a:solidFill>
                <a:latin typeface="Tahoma"/>
                <a:cs typeface="Tahoma"/>
              </a:rPr>
              <a:t>Дипломы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31746" y="677575"/>
            <a:ext cx="1063991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algn="just"/>
            <a:r>
              <a:rPr lang="ru-RU" b="1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Работа единственным кадровиком</a:t>
            </a:r>
          </a:p>
          <a:p>
            <a:pPr marL="342900" algn="just"/>
            <a:endParaRPr lang="ru-RU" b="1" dirty="0">
              <a:solidFill>
                <a:prstClr val="black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marL="342900" algn="just"/>
            <a:r>
              <a:rPr lang="ru-RU" b="1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«+»</a:t>
            </a:r>
          </a:p>
          <a:p>
            <a:pPr marL="342900" algn="just"/>
            <a:r>
              <a:rPr lang="ru-RU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«Сама себе  хозяйка»-  сама определяю  методику, планирование</a:t>
            </a:r>
            <a:endParaRPr lang="ru-RU" dirty="0" smtClean="0">
              <a:solidFill>
                <a:prstClr val="black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marL="342900" algn="just"/>
            <a:r>
              <a:rPr lang="ru-RU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Покой, тишина </a:t>
            </a:r>
          </a:p>
          <a:p>
            <a:pPr marL="342900" algn="just"/>
            <a:r>
              <a:rPr lang="ru-RU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Повышение профессионализма</a:t>
            </a:r>
          </a:p>
          <a:p>
            <a:pPr marL="342900" algn="just"/>
            <a:endParaRPr lang="ru-RU" b="1" dirty="0">
              <a:solidFill>
                <a:prstClr val="black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marL="342900" algn="just"/>
            <a:r>
              <a:rPr lang="ru-RU" b="1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«-»</a:t>
            </a:r>
          </a:p>
          <a:p>
            <a:pPr marL="342900" algn="just"/>
            <a:r>
              <a:rPr lang="ru-RU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Не  с кем посоветоваться  в компании (друзья, коллеги с других компаний, консультанты,  интернет, журналы,  обучающие центры)</a:t>
            </a:r>
          </a:p>
          <a:p>
            <a:pPr marL="342900" algn="just"/>
            <a:r>
              <a:rPr lang="ru-RU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Общения не много </a:t>
            </a:r>
          </a:p>
          <a:p>
            <a:pPr marL="342900" algn="just"/>
            <a:r>
              <a:rPr lang="ru-RU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Нет заменимости  -беспокоят в отпуске </a:t>
            </a:r>
          </a:p>
        </p:txBody>
      </p:sp>
    </p:spTree>
    <p:extLst>
      <p:ext uri="{BB962C8B-B14F-4D97-AF65-F5344CB8AC3E}">
        <p14:creationId xmlns:p14="http://schemas.microsoft.com/office/powerpoint/2010/main" val="3840509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97622" y="251376"/>
            <a:ext cx="9333671" cy="7602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 забываем  3   принципа организации кадровой работы  : </a:t>
            </a:r>
          </a:p>
          <a:p>
            <a:pPr>
              <a:defRPr/>
            </a:pPr>
            <a:endParaRPr lang="ru-RU" sz="1600" b="1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Принцип1  - Системность  -  система  направлений  работы,  алгоритмов, документов, каждому элементу свое  место </a:t>
            </a:r>
            <a:endParaRPr lang="ru-RU" sz="16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Надо: составить  свою  систему, внедрить, актуализировать  и  действовать в соответствии с  ней  См. схему </a:t>
            </a:r>
          </a:p>
          <a:p>
            <a:pPr>
              <a:defRPr/>
            </a:pPr>
            <a:endParaRPr lang="ru-RU" sz="1600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Принцип </a:t>
            </a:r>
            <a:r>
              <a:rPr lang="ru-RU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Алгоритмы и  шаблоны + </a:t>
            </a: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кейсы</a:t>
            </a:r>
            <a:endParaRPr lang="ru-RU" sz="16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ru-RU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Алгоритмы -  пошаговый  план  каждой кадровой процедуры из  системы. Шаблоны – образцы  документов.</a:t>
            </a:r>
          </a:p>
          <a:p>
            <a:pPr>
              <a:defRPr/>
            </a:pPr>
            <a:r>
              <a:rPr lang="ru-RU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Надо:  Разработать алгоритмы и шаблоны для типовых  ситуаций и  наладить работу по </a:t>
            </a: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ним</a:t>
            </a:r>
            <a:endParaRPr lang="ru-RU" sz="16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ru-RU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Ситуации, кейсы -  нетиповые случай из  жизни - найти  в  законодательстве, суд. практике,  разъяснениях   - план </a:t>
            </a: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действий</a:t>
            </a:r>
            <a:endParaRPr lang="ru-RU" sz="16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ru-RU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Надо:  научиться анализировать  законодательство и  суд. практику в нетиповых ситуациях и предлагать руководству варианты плана  </a:t>
            </a: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действий</a:t>
            </a:r>
          </a:p>
          <a:p>
            <a:pPr>
              <a:defRPr/>
            </a:pPr>
            <a:endParaRPr lang="ru-RU" sz="16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ru-RU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Принцип 3.  Учет  окружения </a:t>
            </a:r>
          </a:p>
          <a:p>
            <a:pPr>
              <a:defRPr/>
            </a:pPr>
            <a:r>
              <a:rPr lang="ru-RU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Кто  окружает  кадровика при  ведении </a:t>
            </a: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КДП?</a:t>
            </a:r>
            <a:endParaRPr lang="ru-RU" sz="16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ru-RU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Начальство -  гендиректор, начальник отдела кадров /директор по персоналу </a:t>
            </a:r>
          </a:p>
          <a:p>
            <a:pPr>
              <a:defRPr/>
            </a:pPr>
            <a:r>
              <a:rPr lang="ru-RU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Отделы (специалисты)  – потребители  -  кому мы передаем  документы: бухгалтерия, отдел  охраны труда, секретари</a:t>
            </a:r>
          </a:p>
          <a:p>
            <a:pPr>
              <a:defRPr/>
            </a:pPr>
            <a:r>
              <a:rPr lang="ru-RU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Отделы  (специалисты) - поставщики – кто нам передает документы: основные  подразделения (производственные, торговые), секретари…   </a:t>
            </a:r>
          </a:p>
          <a:p>
            <a:pPr>
              <a:defRPr/>
            </a:pPr>
            <a:r>
              <a:rPr lang="ru-RU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Надо :    учитывать и  договариваться…</a:t>
            </a:r>
          </a:p>
          <a:p>
            <a:pPr>
              <a:defRPr/>
            </a:pPr>
            <a:endParaRPr lang="ru-RU" sz="16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endParaRPr lang="ru-RU" sz="24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endParaRPr lang="ru-RU" sz="24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endParaRPr lang="ru-RU" sz="24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8160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97622" y="251376"/>
            <a:ext cx="9333671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Приходим на новое место, что делать:</a:t>
            </a:r>
          </a:p>
          <a:p>
            <a:pPr>
              <a:defRPr/>
            </a:pPr>
            <a:endParaRPr lang="ru-RU" sz="1600" b="1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ru-RU" sz="16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Проектная работа </a:t>
            </a:r>
          </a:p>
          <a:p>
            <a:pPr>
              <a:defRPr/>
            </a:pP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Проводим мини-аудит</a:t>
            </a:r>
          </a:p>
          <a:p>
            <a:pPr>
              <a:defRPr/>
            </a:pP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перечень документов, что должно быть обязательно</a:t>
            </a:r>
          </a:p>
          <a:p>
            <a:pPr>
              <a:defRPr/>
            </a:pPr>
            <a:r>
              <a:rPr lang="ru-RU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по итогам-  таблица и план действий   по восстановлению, налаживанию </a:t>
            </a:r>
          </a:p>
          <a:p>
            <a:pPr>
              <a:defRPr/>
            </a:pPr>
            <a:r>
              <a:rPr lang="ru-RU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презентуем  и согласовываем с руководителем, при необходимости утверждаем  </a:t>
            </a:r>
          </a:p>
          <a:p>
            <a:pPr>
              <a:defRPr/>
            </a:pPr>
            <a:endParaRPr lang="ru-RU" sz="1600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Определяем направления работы - </a:t>
            </a:r>
          </a:p>
          <a:p>
            <a:pPr marL="285750" indent="-285750">
              <a:buFontTx/>
              <a:buChar char="-"/>
              <a:defRPr/>
            </a:pP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обязательные/ необязательные</a:t>
            </a:r>
          </a:p>
          <a:p>
            <a:pPr marL="285750" indent="-285750">
              <a:buFontTx/>
              <a:buChar char="-"/>
              <a:defRPr/>
            </a:pP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актуальные/неактуальные</a:t>
            </a:r>
          </a:p>
          <a:p>
            <a:pPr marL="285750" indent="-285750">
              <a:buFontTx/>
              <a:buChar char="-"/>
              <a:defRPr/>
            </a:pP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приоритетные  - можно отложить</a:t>
            </a:r>
          </a:p>
          <a:p>
            <a:pPr>
              <a:defRPr/>
            </a:pP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Итоговая  схема направлений </a:t>
            </a:r>
          </a:p>
          <a:p>
            <a:pPr>
              <a:defRPr/>
            </a:pP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презентуем – согласовываем с  руководителем </a:t>
            </a:r>
          </a:p>
          <a:p>
            <a:pPr>
              <a:defRPr/>
            </a:pPr>
            <a:endParaRPr lang="ru-RU" sz="16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Составляем/корректируем алгоритмы по всем направлениям </a:t>
            </a:r>
          </a:p>
          <a:p>
            <a:pPr marL="285750" indent="-285750">
              <a:buFontTx/>
              <a:buChar char="-"/>
              <a:defRPr/>
            </a:pP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 </a:t>
            </a:r>
            <a:r>
              <a:rPr lang="ru-RU" sz="16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приорететных</a:t>
            </a: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 необязательным  </a:t>
            </a:r>
          </a:p>
          <a:p>
            <a:pPr marL="285750" indent="-285750">
              <a:buFontTx/>
              <a:buChar char="-"/>
              <a:defRPr/>
            </a:pP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См алгоритм по составлении алгоритма</a:t>
            </a:r>
          </a:p>
          <a:p>
            <a:pPr marL="285750" indent="-285750">
              <a:buFontTx/>
              <a:buChar char="-"/>
              <a:defRPr/>
            </a:pP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  необходимости согласовываем, утверждаем </a:t>
            </a:r>
          </a:p>
          <a:p>
            <a:pPr>
              <a:defRPr/>
            </a:pPr>
            <a:endParaRPr lang="ru-RU" sz="1600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endParaRPr lang="ru-RU" sz="1600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endParaRPr lang="ru-RU" sz="24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endParaRPr lang="ru-RU" sz="24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6795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97622" y="251376"/>
            <a:ext cx="9333671" cy="73558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Приходим на новое место, что делать:</a:t>
            </a:r>
          </a:p>
          <a:p>
            <a:pPr>
              <a:defRPr/>
            </a:pPr>
            <a:endParaRPr lang="ru-RU" sz="1600" b="1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endParaRPr lang="ru-RU" sz="16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ru-RU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Разрабатываем/ корректируем  образцы, </a:t>
            </a: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шаблоны, ЛНА</a:t>
            </a:r>
            <a:endParaRPr lang="ru-RU" sz="16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ru-RU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разрабатываем</a:t>
            </a:r>
          </a:p>
          <a:p>
            <a:pPr marL="285750" indent="-285750">
              <a:buFontTx/>
              <a:buChar char="-"/>
              <a:defRPr/>
            </a:pPr>
            <a:r>
              <a:rPr lang="ru-RU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Согласовываем, утверждаем   при необходимости </a:t>
            </a:r>
          </a:p>
          <a:p>
            <a:pPr>
              <a:defRPr/>
            </a:pPr>
            <a:endParaRPr lang="ru-RU" sz="1600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 Разрабатываем  алгоритмы/регламенты взаимодействия с отделами/специалистами </a:t>
            </a:r>
          </a:p>
          <a:p>
            <a:pPr>
              <a:defRPr/>
            </a:pPr>
            <a:r>
              <a:rPr lang="ru-RU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разрабатываем регламенты</a:t>
            </a:r>
          </a:p>
          <a:p>
            <a:pPr>
              <a:defRPr/>
            </a:pPr>
            <a:r>
              <a:rPr lang="ru-RU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согласившем с   отделами /специалистами </a:t>
            </a:r>
          </a:p>
          <a:p>
            <a:pPr marL="285750" indent="-285750">
              <a:buFontTx/>
              <a:buChar char="-"/>
              <a:defRPr/>
            </a:pP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Согласовываем с руководителем </a:t>
            </a:r>
          </a:p>
          <a:p>
            <a:pPr marL="285750" indent="-285750">
              <a:buFontTx/>
              <a:buChar char="-"/>
              <a:defRPr/>
            </a:pP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Утверждаем  приказом </a:t>
            </a:r>
          </a:p>
          <a:p>
            <a:pPr>
              <a:defRPr/>
            </a:pPr>
            <a:endParaRPr lang="ru-RU" sz="16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6. Определяемся с отчетностью </a:t>
            </a:r>
          </a:p>
          <a:p>
            <a:pPr marL="285750" indent="-285750">
              <a:buFontTx/>
              <a:buChar char="-"/>
              <a:defRPr/>
            </a:pP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составляем список  отчетов, которое делались</a:t>
            </a:r>
          </a:p>
          <a:p>
            <a:pPr marL="285750" indent="-285750">
              <a:buFontTx/>
              <a:buChar char="-"/>
              <a:defRPr/>
            </a:pP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Проверяем   все ли обязательные направляются </a:t>
            </a:r>
          </a:p>
          <a:p>
            <a:pPr marL="285750" indent="-285750">
              <a:buFontTx/>
              <a:buChar char="-"/>
              <a:defRPr/>
            </a:pP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если не все -  дополняем и  утверждаем  у руководства </a:t>
            </a:r>
          </a:p>
          <a:p>
            <a:pPr>
              <a:defRPr/>
            </a:pPr>
            <a:endParaRPr lang="ru-RU" sz="1600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ru-RU" sz="16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Текущая работа! </a:t>
            </a: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пока  как было  ведем</a:t>
            </a:r>
          </a:p>
          <a:p>
            <a:pPr marL="285750" indent="-285750">
              <a:buFontTx/>
              <a:buChar char="-"/>
              <a:defRPr/>
            </a:pP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Приемы</a:t>
            </a:r>
          </a:p>
          <a:p>
            <a:pPr marL="285750" indent="-285750">
              <a:buFontTx/>
              <a:buChar char="-"/>
              <a:defRPr/>
            </a:pP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Увольнение </a:t>
            </a:r>
          </a:p>
          <a:p>
            <a:pPr marL="285750" indent="-285750">
              <a:buFontTx/>
              <a:buChar char="-"/>
              <a:defRPr/>
            </a:pP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Отпуска</a:t>
            </a:r>
          </a:p>
          <a:p>
            <a:pPr marL="285750" indent="-285750">
              <a:buFontTx/>
              <a:buChar char="-"/>
              <a:defRPr/>
            </a:pP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Командировки </a:t>
            </a:r>
          </a:p>
          <a:p>
            <a:pPr marL="285750" indent="-285750">
              <a:buFontTx/>
              <a:buChar char="-"/>
              <a:defRPr/>
            </a:pP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Отчеты</a:t>
            </a:r>
          </a:p>
          <a:p>
            <a:pPr>
              <a:defRPr/>
            </a:pP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После  разработки алгоритмов и  образов переходим на них </a:t>
            </a:r>
            <a:endParaRPr lang="ru-RU" sz="16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endParaRPr lang="ru-RU" sz="24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endParaRPr lang="ru-RU" sz="24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endParaRPr lang="ru-RU" sz="24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4522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/>
          <p:cNvSpPr/>
          <p:nvPr/>
        </p:nvSpPr>
        <p:spPr>
          <a:xfrm>
            <a:off x="3471732" y="4706513"/>
            <a:ext cx="1248298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chemeClr val="bg1">
                  <a:lumMod val="50000"/>
                </a:schemeClr>
              </a:buClr>
              <a:defRPr/>
            </a:pPr>
            <a:r>
              <a:rPr lang="ru-RU" sz="1400" b="1" dirty="0">
                <a:solidFill>
                  <a:schemeClr val="bg1"/>
                </a:solidFill>
                <a:latin typeface="Tahoma"/>
                <a:cs typeface="Tahoma"/>
              </a:rPr>
              <a:t>Дипломы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31746" y="677575"/>
            <a:ext cx="10639916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algn="just"/>
            <a:r>
              <a:rPr lang="ru-RU" sz="1600" b="1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Подходы  к кадровой работе в  зависимости от  нагрузки</a:t>
            </a:r>
          </a:p>
          <a:p>
            <a:pPr marL="342900" algn="just"/>
            <a:endParaRPr lang="ru-RU" sz="1600" b="1" dirty="0" smtClean="0">
              <a:solidFill>
                <a:prstClr val="black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marL="685800" indent="-342900" algn="just"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Индивидуальный подход к работникам: </a:t>
            </a:r>
          </a:p>
          <a:p>
            <a:pPr marL="342900" algn="just"/>
            <a:r>
              <a:rPr lang="ru-RU" sz="1600" dirty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Принцип «открытых  дверей»-  отдел  кадров  открыт для взаимодействия персонально со  всеми  работниками</a:t>
            </a:r>
          </a:p>
          <a:p>
            <a:pPr marL="628650" indent="-285750" algn="just">
              <a:buFont typeface="Wingdings" panose="05000000000000000000" pitchFamily="2" charset="2"/>
              <a:buChar char="ü"/>
            </a:pP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с каждым  принимаемым и  увольняемым  индивидуальная  работа  в  отделе  кадров, </a:t>
            </a:r>
          </a:p>
          <a:p>
            <a:pPr marL="628650" indent="-285750" algn="just">
              <a:buFont typeface="Wingdings" panose="05000000000000000000" pitchFamily="2" charset="2"/>
              <a:buChar char="ü"/>
            </a:pP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приём  документов  непосредственно от работников,  </a:t>
            </a:r>
          </a:p>
          <a:p>
            <a:pPr marL="628650" indent="-285750" algn="just">
              <a:buFont typeface="Wingdings" panose="05000000000000000000" pitchFamily="2" charset="2"/>
              <a:buChar char="ü"/>
            </a:pP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разъяснительная работа для всех  обратившихся</a:t>
            </a:r>
          </a:p>
          <a:p>
            <a:pPr marL="342900" algn="just"/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Принцип: отсутствие формализма -  все  бизнес  процессы рассматривают с  точки зрения удобства для работников </a:t>
            </a:r>
          </a:p>
          <a:p>
            <a:pPr marL="342900" algn="just"/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Плюсы:   помощь руководителям в  общении с  работниками,  поддержание психологического климата, развитие  работников. Минусы:  затратное по времени </a:t>
            </a:r>
          </a:p>
          <a:p>
            <a:pPr marL="342900" algn="just"/>
            <a:endParaRPr lang="ru-RU" sz="1600" dirty="0" smtClean="0">
              <a:solidFill>
                <a:prstClr val="black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marL="685800" indent="-342900" algn="just"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Поточное  кадровое  делопроизводство  </a:t>
            </a:r>
          </a:p>
          <a:p>
            <a:pPr marL="342900" algn="just"/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Принцип конвейера: Специалист </a:t>
            </a:r>
            <a:r>
              <a:rPr lang="ru-RU" sz="1600" dirty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оформляет  не  одно  увольнение, а  потом  один  прием,   а обрабатывает большое количество  однотипных  документов  в  данный  период  времени. </a:t>
            </a: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Наличие помощников, выполнявшие  то, что обычно отвлекает</a:t>
            </a:r>
          </a:p>
          <a:p>
            <a:pPr marL="342900" algn="just"/>
            <a:r>
              <a:rPr lang="ru-RU" sz="1600" dirty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Принцип: Работа  с  непосредственным   руководителем,  а не  с  работником. </a:t>
            </a: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Все документы в течение  работы (кроме  приема) – через  руководителя,  отказ от индивидуальной работы </a:t>
            </a:r>
          </a:p>
          <a:p>
            <a:pPr marL="342900" algn="just"/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Максимальная регламентация  деятельности,  регламентация направлена  на  экономию  времени</a:t>
            </a:r>
          </a:p>
          <a:p>
            <a:pPr marL="342900" algn="just"/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Максимальная автоматизация</a:t>
            </a:r>
          </a:p>
          <a:p>
            <a:pPr marL="342900" algn="just"/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Плюсы: экономия времени </a:t>
            </a:r>
          </a:p>
          <a:p>
            <a:pPr marL="342900" algn="just"/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Минусы: больше  работы  руководителем  подразделений,  менее комфортно  работникам </a:t>
            </a:r>
          </a:p>
        </p:txBody>
      </p:sp>
    </p:spTree>
    <p:extLst>
      <p:ext uri="{BB962C8B-B14F-4D97-AF65-F5344CB8AC3E}">
        <p14:creationId xmlns:p14="http://schemas.microsoft.com/office/powerpoint/2010/main" val="2466249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/>
          <p:cNvSpPr/>
          <p:nvPr/>
        </p:nvSpPr>
        <p:spPr>
          <a:xfrm>
            <a:off x="3471732" y="4706513"/>
            <a:ext cx="1248298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chemeClr val="bg1">
                  <a:lumMod val="50000"/>
                </a:schemeClr>
              </a:buClr>
              <a:defRPr/>
            </a:pPr>
            <a:r>
              <a:rPr lang="ru-RU" sz="1400" b="1" dirty="0">
                <a:solidFill>
                  <a:schemeClr val="bg1"/>
                </a:solidFill>
                <a:latin typeface="Tahoma"/>
                <a:cs typeface="Tahoma"/>
              </a:rPr>
              <a:t>Дипломы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25884" y="161760"/>
            <a:ext cx="10639916" cy="595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>
                <a:solidFill>
                  <a:prstClr val="black"/>
                </a:solidFill>
              </a:rPr>
              <a:t/>
            </a:r>
            <a:br>
              <a:rPr lang="ru-RU" dirty="0">
                <a:solidFill>
                  <a:prstClr val="black"/>
                </a:solidFill>
              </a:rPr>
            </a:br>
            <a:r>
              <a:rPr lang="ru-RU" sz="16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Навыки </a:t>
            </a:r>
            <a:r>
              <a:rPr lang="ru-RU" sz="16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методической работы: разработка алгоритмов, разработка шаблонов, разработка </a:t>
            </a:r>
            <a:r>
              <a:rPr lang="ru-RU" sz="16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бизнес-процессов</a:t>
            </a:r>
            <a:endParaRPr lang="ru-RU" sz="1600" b="1" dirty="0">
              <a:solidFill>
                <a:prstClr val="black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marL="342900" algn="just">
              <a:lnSpc>
                <a:spcPct val="150000"/>
              </a:lnSpc>
              <a:spcBef>
                <a:spcPct val="20000"/>
              </a:spcBef>
            </a:pPr>
            <a:r>
              <a:rPr lang="ru-RU" sz="1600" b="1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Разработка алгоритма</a:t>
            </a:r>
          </a:p>
          <a:p>
            <a:pPr marL="685800" indent="-342900" algn="just"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Разработать   алгоритм  действий по направлению (разделу) </a:t>
            </a:r>
          </a:p>
          <a:p>
            <a:pPr marL="685800" indent="-342900" algn="just"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Определить  сроки  для пунктов  алгоритма</a:t>
            </a:r>
          </a:p>
          <a:p>
            <a:pPr marL="685800" indent="-342900" algn="just"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Определить образцы,  формы  для пунктов  алгоритма</a:t>
            </a:r>
          </a:p>
          <a:p>
            <a:pPr marL="685800" indent="-342900" algn="just"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Ознакомить  работников отдела, обсудить</a:t>
            </a:r>
          </a:p>
          <a:p>
            <a:pPr marL="685800" indent="-342900" algn="just"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Официально ввести в действие </a:t>
            </a:r>
          </a:p>
          <a:p>
            <a:pPr marL="685800" indent="-342900" algn="just"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Контролировать и  поддерживать алгоритм актуальным,  обновлять</a:t>
            </a:r>
          </a:p>
          <a:p>
            <a:pPr marL="685800" indent="-342900" algn="just"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Если  работа более   1  и более   в месяц -  сделать алгоритмом</a:t>
            </a:r>
          </a:p>
          <a:p>
            <a:pPr marL="342900" algn="just"/>
            <a:endParaRPr lang="ru-RU" sz="1600" dirty="0">
              <a:solidFill>
                <a:prstClr val="black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marL="342900" algn="just"/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См. - алгоритм</a:t>
            </a:r>
            <a:endParaRPr lang="ru-RU" sz="1600" dirty="0">
              <a:solidFill>
                <a:prstClr val="black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marL="342900" algn="just"/>
            <a:endParaRPr lang="ru-RU" sz="1600" dirty="0" smtClean="0">
              <a:solidFill>
                <a:prstClr val="black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marL="342900" algn="just"/>
            <a:r>
              <a:rPr lang="ru-RU" sz="1600" b="1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Разработка шаблонов: </a:t>
            </a:r>
          </a:p>
          <a:p>
            <a:pPr marL="342900" algn="just"/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Находим типовой шаблон (либо составляем  сами)  -  «боязнь чистого листа» </a:t>
            </a:r>
          </a:p>
          <a:p>
            <a:pPr marL="342900" algn="just"/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Дорабатываем с учетом нашей специфики </a:t>
            </a:r>
          </a:p>
          <a:p>
            <a:pPr marL="342900" algn="just"/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Делаем заполненный образец (образец заполнения шаблона)</a:t>
            </a:r>
          </a:p>
          <a:p>
            <a:pPr marL="342900" algn="just"/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Согласовываем со всеми участниками и руководством чистый шаблон и заполненный </a:t>
            </a:r>
          </a:p>
          <a:p>
            <a:pPr marL="342900" algn="just"/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Доводим до всех участников (лучше приказом)</a:t>
            </a:r>
          </a:p>
          <a:p>
            <a:pPr marL="342900" algn="just"/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Требуем соблюдения – санкции </a:t>
            </a:r>
          </a:p>
          <a:p>
            <a:pPr marL="342900" algn="just"/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Актуализируем при изменениях</a:t>
            </a:r>
          </a:p>
          <a:p>
            <a:pPr marL="342900" algn="just"/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10315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1387</TotalTime>
  <Words>1125</Words>
  <Application>Microsoft Office PowerPoint</Application>
  <PresentationFormat>Широкоэкранный</PresentationFormat>
  <Paragraphs>217</Paragraphs>
  <Slides>13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2" baseType="lpstr">
      <vt:lpstr>-apple-system</vt:lpstr>
      <vt:lpstr>Arial</vt:lpstr>
      <vt:lpstr>Calibri</vt:lpstr>
      <vt:lpstr>Calibri Light</vt:lpstr>
      <vt:lpstr>PT Sans</vt:lpstr>
      <vt:lpstr>Tahoma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Admin</cp:lastModifiedBy>
  <cp:revision>73</cp:revision>
  <dcterms:created xsi:type="dcterms:W3CDTF">2020-11-17T06:45:18Z</dcterms:created>
  <dcterms:modified xsi:type="dcterms:W3CDTF">2023-09-13T18:16:12Z</dcterms:modified>
</cp:coreProperties>
</file>