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67" r:id="rId3"/>
    <p:sldId id="269" r:id="rId4"/>
    <p:sldId id="26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89" autoAdjust="0"/>
    <p:restoredTop sz="96340" autoAdjust="0"/>
  </p:normalViewPr>
  <p:slideViewPr>
    <p:cSldViewPr snapToGrid="0">
      <p:cViewPr varScale="1">
        <p:scale>
          <a:sx n="154" d="100"/>
          <a:sy n="154" d="100"/>
        </p:scale>
        <p:origin x="139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61AFE-37DB-49E6-BCCE-ED1173697B71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E9C8A-C168-43E2-80F6-03A7964A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14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47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093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79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493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76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56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686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043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783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4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23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7B646-935F-4E69-8B24-4AB50E7C613A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49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248" y="-16664"/>
            <a:ext cx="891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Как наладить  кадровое делопроизводство и  работу отдела  </a:t>
            </a:r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кадров </a:t>
            </a:r>
            <a:endParaRPr lang="ru-RU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51795" y="1960532"/>
            <a:ext cx="2721360" cy="541508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трудовых отношений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134608" y="1952778"/>
            <a:ext cx="2722504" cy="557016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Рабочее время и время отдыха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7336" y="2006696"/>
            <a:ext cx="2722504" cy="557016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Прекращение трудовых отношений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165307" y="2809352"/>
            <a:ext cx="2721360" cy="288032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Трудовое законодательство и судебная практика. Трудовые отношения 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150651" y="3173914"/>
            <a:ext cx="2722504" cy="21602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приема на работу, трудовые  книжки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165307" y="3468288"/>
            <a:ext cx="2721360" cy="238720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Трудовые договоры</a:t>
            </a: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договоры  ГПХ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155537" y="3775992"/>
            <a:ext cx="2731130" cy="21602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Переводы и изменение договора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165307" y="4052416"/>
            <a:ext cx="2707848" cy="21602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Дополнительная работа и совместительство</a:t>
            </a:r>
          </a:p>
        </p:txBody>
      </p:sp>
      <p:sp>
        <p:nvSpPr>
          <p:cNvPr id="41" name="Стрелка вниз 40"/>
          <p:cNvSpPr/>
          <p:nvPr/>
        </p:nvSpPr>
        <p:spPr>
          <a:xfrm>
            <a:off x="8327108" y="2607040"/>
            <a:ext cx="254310" cy="206140"/>
          </a:xfrm>
          <a:prstGeom prst="downArrow">
            <a:avLst/>
          </a:prstGeom>
          <a:noFill/>
          <a:ln w="158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Стрелка вниз 41"/>
          <p:cNvSpPr/>
          <p:nvPr/>
        </p:nvSpPr>
        <p:spPr>
          <a:xfrm>
            <a:off x="5354348" y="2537053"/>
            <a:ext cx="254310" cy="221218"/>
          </a:xfrm>
          <a:prstGeom prst="downArrow">
            <a:avLst/>
          </a:prstGeom>
          <a:noFill/>
          <a:ln w="158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120251" y="2793109"/>
            <a:ext cx="2722504" cy="295972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Учет рабочего времени: рабочее  время, время отдыха, табели 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120251" y="3136413"/>
            <a:ext cx="2722504" cy="26740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за пределами рабочего времени: сверхурочные, ненормированный день,  работа в  выходные 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120251" y="4338116"/>
            <a:ext cx="2722504" cy="374825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Суммированный учет рабочего времени, работа по графику 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4126947" y="3775992"/>
            <a:ext cx="2722504" cy="21602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Ежегодные отпуска основные </a:t>
            </a: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 дополнительные 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126947" y="4052416"/>
            <a:ext cx="2722504" cy="21602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Учебные отпуска, отпуска без сохранения зарплаты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4120251" y="3431526"/>
            <a:ext cx="2722504" cy="290077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Поездки работников: командировки,  разъездной </a:t>
            </a: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характер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145484" y="2868173"/>
            <a:ext cx="2722112" cy="29859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Увольнение: способы, риски, выбор стратегии, документы</a:t>
            </a: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7145092" y="3207545"/>
            <a:ext cx="2722504" cy="20086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Увольнение по собственному </a:t>
            </a: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соглашению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145484" y="3501337"/>
            <a:ext cx="2722112" cy="26185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Дисциплинарные взыскания, дисциплинарные  увольнения 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7145092" y="3803969"/>
            <a:ext cx="2722504" cy="22109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Сокращение численности или штата</a:t>
            </a: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7145484" y="4060020"/>
            <a:ext cx="2722112" cy="38238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Увольнение по иным основаниям: окончание срочного,  срок испытания, лишение права, мед  заключение, аттестация, отказ от изменений, иные</a:t>
            </a: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145484" y="4479779"/>
            <a:ext cx="2722112" cy="233163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Восстановление на </a:t>
            </a: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работе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Стрелка вниз 70"/>
          <p:cNvSpPr/>
          <p:nvPr/>
        </p:nvSpPr>
        <p:spPr>
          <a:xfrm>
            <a:off x="2398832" y="2537053"/>
            <a:ext cx="254310" cy="221218"/>
          </a:xfrm>
          <a:prstGeom prst="downArrow">
            <a:avLst/>
          </a:prstGeom>
          <a:noFill/>
          <a:ln w="158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6242134" y="7115761"/>
            <a:ext cx="2726592" cy="24385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Работники подразделений в различных регионах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830565" y="653222"/>
            <a:ext cx="891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Как наладить  </a:t>
            </a:r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кадровый учет </a:t>
            </a:r>
            <a:endParaRPr lang="ru-RU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165307" y="4328840"/>
            <a:ext cx="2733362" cy="384102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"гарантии работникам", и какие гарантии  работникам обязательны</a:t>
            </a:r>
          </a:p>
        </p:txBody>
      </p:sp>
    </p:spTree>
    <p:extLst>
      <p:ext uri="{BB962C8B-B14F-4D97-AF65-F5344CB8AC3E}">
        <p14:creationId xmlns:p14="http://schemas.microsoft.com/office/powerpoint/2010/main" val="3142662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248" y="-16664"/>
            <a:ext cx="891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Как наладить  кадровое делопроизводство и  работу отдела  кадров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306948" y="3234781"/>
            <a:ext cx="2722504" cy="21602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Профстандарты, обучение работников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160317" y="2951486"/>
            <a:ext cx="2744922" cy="210621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Персональные  данные </a:t>
            </a: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7299797" y="3552418"/>
            <a:ext cx="2726592" cy="24385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Профсоюзы, коллективные договоры, соглашения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1148181" y="2545946"/>
            <a:ext cx="2744922" cy="21602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Локальные нормативные акты 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151194" y="3520654"/>
            <a:ext cx="2722504" cy="328300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lvl="0"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Вопросы оплаты и нормирования  труда: оклады,  надбавки,  доплаты,  премии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146881" y="3234082"/>
            <a:ext cx="2731130" cy="21717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Отчетность отдела кадров</a:t>
            </a: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Квотирование </a:t>
            </a: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7299797" y="4164086"/>
            <a:ext cx="2726592" cy="21717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Охрана труда – специальные вопросы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164986" y="2640038"/>
            <a:ext cx="2722504" cy="24386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Воинский </a:t>
            </a:r>
            <a:r>
              <a:rPr lang="ru-RU" sz="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учет</a:t>
            </a: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Мобилизация 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1170599" y="2825371"/>
            <a:ext cx="2722504" cy="24385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Кадровый аудит и </a:t>
            </a: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восстановление  КДП</a:t>
            </a: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1186693" y="3125212"/>
            <a:ext cx="2732728" cy="217741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 к проверкам  </a:t>
            </a: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ГИТ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7327949" y="3864085"/>
            <a:ext cx="2726592" cy="21602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Охрана труда – общие вопросы</a:t>
            </a: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4255886" y="1864343"/>
            <a:ext cx="2722504" cy="504056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Направления работы  ОК, кроме  КДП</a:t>
            </a:r>
            <a:endParaRPr lang="ru-RU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7341439" y="2660908"/>
            <a:ext cx="2723312" cy="188550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Стрелка вниз 71"/>
          <p:cNvSpPr/>
          <p:nvPr/>
        </p:nvSpPr>
        <p:spPr>
          <a:xfrm>
            <a:off x="2442196" y="2334227"/>
            <a:ext cx="254310" cy="194089"/>
          </a:xfrm>
          <a:prstGeom prst="downArrow">
            <a:avLst/>
          </a:prstGeom>
          <a:noFill/>
          <a:ln w="158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4146881" y="4191773"/>
            <a:ext cx="2722504" cy="229097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Кадровый архив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351967" y="2640038"/>
            <a:ext cx="27922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 smtClean="0"/>
              <a:t>Электронный документооборот </a:t>
            </a:r>
            <a:endParaRPr lang="ru-RU" sz="800" dirty="0"/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7332037" y="2950409"/>
            <a:ext cx="2722504" cy="208170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Коммерческая  тайна, иная  тайна</a:t>
            </a:r>
          </a:p>
        </p:txBody>
      </p:sp>
      <p:sp>
        <p:nvSpPr>
          <p:cNvPr id="82" name="Стрелка вниз 81"/>
          <p:cNvSpPr/>
          <p:nvPr/>
        </p:nvSpPr>
        <p:spPr>
          <a:xfrm>
            <a:off x="5399083" y="2384808"/>
            <a:ext cx="254310" cy="221218"/>
          </a:xfrm>
          <a:prstGeom prst="downArrow">
            <a:avLst/>
          </a:prstGeom>
          <a:noFill/>
          <a:ln w="158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5" name="Скругленный прямоугольник 94"/>
          <p:cNvSpPr/>
          <p:nvPr/>
        </p:nvSpPr>
        <p:spPr>
          <a:xfrm>
            <a:off x="4146881" y="3891655"/>
            <a:ext cx="2722504" cy="228221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Практикум работы с  программой 1С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44506" y="1822107"/>
            <a:ext cx="2732728" cy="489829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Методическая работа ОК</a:t>
            </a:r>
            <a:endParaRPr lang="ru-RU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6242134" y="7115761"/>
            <a:ext cx="2726592" cy="24385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Работники подразделений в различных регионах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1176696" y="3398938"/>
            <a:ext cx="2732728" cy="22256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Ответственность </a:t>
            </a: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работодателей </a:t>
            </a:r>
          </a:p>
        </p:txBody>
      </p:sp>
      <p:sp>
        <p:nvSpPr>
          <p:cNvPr id="93" name="Скругленный прямоугольник 92"/>
          <p:cNvSpPr/>
          <p:nvPr/>
        </p:nvSpPr>
        <p:spPr>
          <a:xfrm>
            <a:off x="7306948" y="1872819"/>
            <a:ext cx="2722504" cy="504056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Более редкие направления работы ОК  </a:t>
            </a:r>
            <a:endParaRPr lang="ru-RU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Стрелка вниз 95"/>
          <p:cNvSpPr/>
          <p:nvPr/>
        </p:nvSpPr>
        <p:spPr>
          <a:xfrm>
            <a:off x="8448785" y="2404411"/>
            <a:ext cx="254310" cy="221218"/>
          </a:xfrm>
          <a:prstGeom prst="downArrow">
            <a:avLst/>
          </a:prstGeom>
          <a:noFill/>
          <a:ln w="158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1181808" y="4071118"/>
            <a:ext cx="2722504" cy="343323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srgbClr val="000000"/>
                </a:solidFill>
                <a:latin typeface="PT Sans"/>
              </a:rPr>
              <a:t>Начальник отдела кадров: организаторские и управленческие навыки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20186" y="580231"/>
            <a:ext cx="891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наладить работу отдела кадров </a:t>
            </a:r>
            <a:endParaRPr lang="ru-RU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165487" y="3689865"/>
            <a:ext cx="2732728" cy="313185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работы, взаимодействие с другими </a:t>
            </a:r>
          </a:p>
          <a:p>
            <a:pPr>
              <a:defRPr/>
            </a:pPr>
            <a:r>
              <a:rPr lang="ru-RU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отделами</a:t>
            </a:r>
          </a:p>
        </p:txBody>
      </p:sp>
    </p:spTree>
    <p:extLst>
      <p:ext uri="{BB962C8B-B14F-4D97-AF65-F5344CB8AC3E}">
        <p14:creationId xmlns:p14="http://schemas.microsoft.com/office/powerpoint/2010/main" val="3117548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248" y="-16664"/>
            <a:ext cx="891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Как наладить  кадровое делопроизводство и  работу отдела  кадров </a:t>
            </a:r>
          </a:p>
        </p:txBody>
      </p:sp>
      <p:sp>
        <p:nvSpPr>
          <p:cNvPr id="80" name="Стрелка вниз 79"/>
          <p:cNvSpPr/>
          <p:nvPr/>
        </p:nvSpPr>
        <p:spPr>
          <a:xfrm>
            <a:off x="2343567" y="2113837"/>
            <a:ext cx="254310" cy="221218"/>
          </a:xfrm>
          <a:prstGeom prst="downArrow">
            <a:avLst/>
          </a:prstGeom>
          <a:noFill/>
          <a:ln w="158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1231513" y="1698750"/>
            <a:ext cx="2732728" cy="380358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Трудовые отношения с отдельными категориями работников</a:t>
            </a: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7497092" y="2468902"/>
            <a:ext cx="2722504" cy="21602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Иностранные работники 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153516" y="3496692"/>
            <a:ext cx="2744922" cy="211685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Пенсионеры и молодежь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1151472" y="3771249"/>
            <a:ext cx="2726592" cy="24385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Дистанционные работники и  надомники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1151472" y="2783194"/>
            <a:ext cx="2726592" cy="349738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Работники с семейными обязанностями (</a:t>
            </a:r>
            <a:r>
              <a:rPr lang="ru-RU" sz="8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декретница</a:t>
            </a: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беременная, и т.д.)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4199825" y="2786595"/>
            <a:ext cx="2722504" cy="24386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 и  медики, научные работники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7495048" y="2760655"/>
            <a:ext cx="2726592" cy="19262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Работники  в организациях малого бизнеса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4221784" y="2467638"/>
            <a:ext cx="2726592" cy="24385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Генеральные директор, главный бухгалтер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4199825" y="3438565"/>
            <a:ext cx="2726592" cy="24385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Работники  с вахтовым методом  работы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6242134" y="7115761"/>
            <a:ext cx="2726592" cy="24385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Работники подразделений в различных регионах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4199825" y="1655171"/>
            <a:ext cx="2732728" cy="461709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Трудовые отношения с работниками по отдельным  </a:t>
            </a:r>
            <a:r>
              <a:rPr lang="ru-RU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должностям  </a:t>
            </a:r>
            <a:endParaRPr lang="ru-RU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Стрелка вниз 85"/>
          <p:cNvSpPr/>
          <p:nvPr/>
        </p:nvSpPr>
        <p:spPr>
          <a:xfrm>
            <a:off x="5327385" y="2156250"/>
            <a:ext cx="254310" cy="221218"/>
          </a:xfrm>
          <a:prstGeom prst="downArrow">
            <a:avLst/>
          </a:prstGeom>
          <a:noFill/>
          <a:ln w="158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4202893" y="3114998"/>
            <a:ext cx="2726592" cy="24385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Работники на транспорте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1171846" y="2352995"/>
            <a:ext cx="2726592" cy="379486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Обзор особенностей трудовых отношений с разными категориями работников</a:t>
            </a:r>
          </a:p>
        </p:txBody>
      </p:sp>
      <p:sp>
        <p:nvSpPr>
          <p:cNvPr id="91" name="Скругленный прямоугольник 90"/>
          <p:cNvSpPr/>
          <p:nvPr/>
        </p:nvSpPr>
        <p:spPr>
          <a:xfrm>
            <a:off x="7532617" y="3387796"/>
            <a:ext cx="2726592" cy="305538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Работники  в религиозных организациях,  в спортивных организациях,  в иных  организациях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1153516" y="3186960"/>
            <a:ext cx="2744922" cy="211685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Инвалиды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4215014" y="3783050"/>
            <a:ext cx="2733362" cy="216024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Материально ответственные работники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Скругленный прямоугольник 92"/>
          <p:cNvSpPr/>
          <p:nvPr/>
        </p:nvSpPr>
        <p:spPr>
          <a:xfrm>
            <a:off x="7532617" y="3754970"/>
            <a:ext cx="2733362" cy="338630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Основы трудового права для руководителей  подразделений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Скругленный прямоугольник 95"/>
          <p:cNvSpPr/>
          <p:nvPr/>
        </p:nvSpPr>
        <p:spPr>
          <a:xfrm>
            <a:off x="7533251" y="1597300"/>
            <a:ext cx="2732728" cy="461709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Трудовые отношения с работниками </a:t>
            </a:r>
            <a:r>
              <a:rPr lang="ru-RU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разных  организациях </a:t>
            </a:r>
            <a:endParaRPr lang="ru-RU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Стрелка вниз 96"/>
          <p:cNvSpPr/>
          <p:nvPr/>
        </p:nvSpPr>
        <p:spPr>
          <a:xfrm>
            <a:off x="8787722" y="2149881"/>
            <a:ext cx="254310" cy="221218"/>
          </a:xfrm>
          <a:prstGeom prst="downArrow">
            <a:avLst/>
          </a:prstGeom>
          <a:noFill/>
          <a:ln w="158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01894" y="700669"/>
            <a:ext cx="8915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наладить работу отдела кадров с   отдельными категориями работников </a:t>
            </a:r>
            <a:endParaRPr lang="ru-RU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532617" y="3028989"/>
            <a:ext cx="2726592" cy="294639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Работники  в организациях в обособленных подразделениях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594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9328" y="235247"/>
            <a:ext cx="891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Как наладить  кадровое делопроизводство и  работу отдела  </a:t>
            </a:r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кадров</a:t>
            </a:r>
            <a:endParaRPr lang="ru-RU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572289" y="3007703"/>
            <a:ext cx="2722504" cy="309573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Подбор  специалистов и </a:t>
            </a: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руководителей. Технологии проведения отбора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6634776" y="3753973"/>
            <a:ext cx="2726592" cy="292152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Основы бюджетирования  и  </a:t>
            </a: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бухгалтерии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600109" y="3810596"/>
            <a:ext cx="2648803" cy="276670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Адаптация персонала   </a:t>
            </a: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564966" y="2223232"/>
            <a:ext cx="2722504" cy="504056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Что </a:t>
            </a: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должен знать начальник ОК по HR направлению </a:t>
            </a:r>
            <a:r>
              <a:rPr lang="ru-RU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обязательно  </a:t>
            </a:r>
            <a:endParaRPr lang="ru-RU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600109" y="4510447"/>
            <a:ext cx="2648803" cy="279481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Обучение и развитие персонала. </a:t>
            </a:r>
            <a:r>
              <a:rPr kumimoji="0" 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3588680" y="2997363"/>
            <a:ext cx="2722112" cy="352428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600109" y="4157525"/>
            <a:ext cx="2648803" cy="299411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9" name="Стрелка вниз 88"/>
          <p:cNvSpPr/>
          <p:nvPr/>
        </p:nvSpPr>
        <p:spPr>
          <a:xfrm>
            <a:off x="4695426" y="2758102"/>
            <a:ext cx="254310" cy="221218"/>
          </a:xfrm>
          <a:prstGeom prst="downArrow">
            <a:avLst/>
          </a:prstGeom>
          <a:noFill/>
          <a:ln w="158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3616114" y="2217339"/>
            <a:ext cx="2722112" cy="504056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kumimoji="0" lang="ru-RU" sz="10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10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Что </a:t>
            </a:r>
            <a:r>
              <a:rPr lang="ru-RU" sz="1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должен знать начальник ОК по HR направлению </a:t>
            </a:r>
            <a:r>
              <a:rPr lang="ru-RU" sz="10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желательно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7" name="Стрелка вниз 96"/>
          <p:cNvSpPr/>
          <p:nvPr/>
        </p:nvSpPr>
        <p:spPr>
          <a:xfrm>
            <a:off x="1808430" y="2800946"/>
            <a:ext cx="254310" cy="164235"/>
          </a:xfrm>
          <a:prstGeom prst="downArrow">
            <a:avLst/>
          </a:prstGeom>
          <a:noFill/>
          <a:ln w="158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8" name="Скругленный прямоугольник 73">
            <a:extLst>
              <a:ext uri="{FF2B5EF4-FFF2-40B4-BE49-F238E27FC236}">
                <a16:creationId xmlns:a16="http://schemas.microsoft.com/office/drawing/2014/main" id="{5E5E545A-20DD-410B-9326-E9D5EB7954E6}"/>
              </a:ext>
            </a:extLst>
          </p:cNvPr>
          <p:cNvSpPr/>
          <p:nvPr/>
        </p:nvSpPr>
        <p:spPr>
          <a:xfrm>
            <a:off x="600109" y="3368784"/>
            <a:ext cx="2666864" cy="350763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Подбор массового </a:t>
            </a:r>
            <a:r>
              <a:rPr lang="ru-RU" sz="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персонала. Особенности массового подбора </a:t>
            </a: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Скругленный прямоугольник 77">
            <a:extLst>
              <a:ext uri="{FF2B5EF4-FFF2-40B4-BE49-F238E27FC236}">
                <a16:creationId xmlns:a16="http://schemas.microsoft.com/office/drawing/2014/main" id="{6C8FCE90-0B3F-4FA6-A8B4-991F5A28EB0F}"/>
              </a:ext>
            </a:extLst>
          </p:cNvPr>
          <p:cNvSpPr/>
          <p:nvPr/>
        </p:nvSpPr>
        <p:spPr>
          <a:xfrm>
            <a:off x="6637016" y="3358581"/>
            <a:ext cx="2726592" cy="299983"/>
          </a:xfrm>
          <a:prstGeom prst="round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defRPr/>
            </a:pPr>
            <a:endParaRPr lang="ru-RU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FE8C6B4-0A19-4677-ABB1-CED744AAE561}"/>
              </a:ext>
            </a:extLst>
          </p:cNvPr>
          <p:cNvSpPr txBox="1"/>
          <p:nvPr/>
        </p:nvSpPr>
        <p:spPr>
          <a:xfrm>
            <a:off x="3702664" y="2993611"/>
            <a:ext cx="25490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Управление  корпоративной культурой в организации. Корпоративные мероприятия </a:t>
            </a: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B699A6C-6437-4B96-A7A8-8A50E7BC7C86}"/>
              </a:ext>
            </a:extLst>
          </p:cNvPr>
          <p:cNvSpPr txBox="1"/>
          <p:nvPr/>
        </p:nvSpPr>
        <p:spPr>
          <a:xfrm>
            <a:off x="749328" y="4157526"/>
            <a:ext cx="232990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Оценка и аттестация персонала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B927D27-25AE-4C32-9DCD-1DFF240EBCE7}"/>
              </a:ext>
            </a:extLst>
          </p:cNvPr>
          <p:cNvSpPr txBox="1"/>
          <p:nvPr/>
        </p:nvSpPr>
        <p:spPr>
          <a:xfrm>
            <a:off x="6672340" y="3340830"/>
            <a:ext cx="24887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Мотивация </a:t>
            </a: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работников</a:t>
            </a:r>
            <a:r>
              <a:rPr kumimoji="0" lang="ru-RU" sz="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компании.  Различные схемы  мотивации </a:t>
            </a: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6" name="Скругленный прямоугольник 84">
            <a:extLst>
              <a:ext uri="{FF2B5EF4-FFF2-40B4-BE49-F238E27FC236}">
                <a16:creationId xmlns:a16="http://schemas.microsoft.com/office/drawing/2014/main" id="{C2F0210B-BD73-4388-BCC3-91EFB238B969}"/>
              </a:ext>
            </a:extLst>
          </p:cNvPr>
          <p:cNvSpPr/>
          <p:nvPr/>
        </p:nvSpPr>
        <p:spPr>
          <a:xfrm>
            <a:off x="6639256" y="4545323"/>
            <a:ext cx="2722112" cy="314680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FE276A7-540C-4392-B1BE-1A6BA9898B89}"/>
              </a:ext>
            </a:extLst>
          </p:cNvPr>
          <p:cNvSpPr txBox="1"/>
          <p:nvPr/>
        </p:nvSpPr>
        <p:spPr>
          <a:xfrm>
            <a:off x="6687902" y="4567310"/>
            <a:ext cx="237094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Альтернативная занятость 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621976" y="4913770"/>
            <a:ext cx="2647971" cy="260146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Создание кадрового  резерва</a:t>
            </a: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600630" y="3826029"/>
            <a:ext cx="2722112" cy="297128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Управление  удаленными командами</a:t>
            </a:r>
            <a:r>
              <a:rPr kumimoji="0" lang="ru-RU" sz="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639256" y="2974526"/>
            <a:ext cx="2722112" cy="297128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Организационная</a:t>
            </a:r>
            <a:r>
              <a:rPr kumimoji="0" lang="ru-RU" sz="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структура компании </a:t>
            </a: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584906" y="4604330"/>
            <a:ext cx="2722112" cy="259235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lvl="0">
              <a:defRPr/>
            </a:pPr>
            <a:r>
              <a:rPr lang="ru-RU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удержать в компании нужных работников</a:t>
            </a: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584906" y="4220593"/>
            <a:ext cx="2722112" cy="297128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lvl="0">
              <a:defRPr/>
            </a:pPr>
            <a:r>
              <a:rPr lang="ru-RU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Конфликты в </a:t>
            </a:r>
            <a:r>
              <a:rPr lang="ru-RU" sz="8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компании </a:t>
            </a: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639256" y="4137887"/>
            <a:ext cx="2722112" cy="297128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lvl="0">
              <a:defRPr/>
            </a:pPr>
            <a:r>
              <a:rPr lang="ru-RU" sz="8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Цифровизация</a:t>
            </a:r>
            <a:r>
              <a:rPr lang="ru-RU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кадровой работы и управления персоналом</a:t>
            </a: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616114" y="3429601"/>
            <a:ext cx="2722112" cy="297128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lvl="0">
              <a:defRPr/>
            </a:pPr>
            <a:r>
              <a:rPr lang="ru-RU" sz="800" dirty="0" smtClean="0">
                <a:solidFill>
                  <a:srgbClr val="000000"/>
                </a:solidFill>
                <a:latin typeface="PT Sans"/>
              </a:rPr>
              <a:t>Управление  коммуникациями</a:t>
            </a:r>
            <a:endParaRPr kumimoji="0" lang="ru-RU" sz="8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555661" y="2226638"/>
            <a:ext cx="2722112" cy="504056"/>
          </a:xfrm>
          <a:prstGeom prst="roundRect">
            <a:avLst/>
          </a:prstGeom>
          <a:gradFill flip="none" rotWithShape="1">
            <a:gsLst>
              <a:gs pos="0">
                <a:srgbClr val="FFFFFF">
                  <a:alpha val="43922"/>
                </a:srgbClr>
              </a:gs>
              <a:gs pos="99000">
                <a:srgbClr val="D3B5E9"/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kumimoji="0" lang="ru-RU" sz="10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10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Что </a:t>
            </a:r>
            <a:r>
              <a:rPr lang="ru-RU" sz="1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должен знать начальник ОК по HR направлению </a:t>
            </a:r>
            <a:r>
              <a:rPr lang="ru-RU" sz="10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желательно</a:t>
            </a:r>
            <a:endParaRPr kumimoji="0" lang="ru-RU" sz="1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" name="Стрелка вниз 43"/>
          <p:cNvSpPr/>
          <p:nvPr/>
        </p:nvSpPr>
        <p:spPr>
          <a:xfrm>
            <a:off x="7781206" y="2758102"/>
            <a:ext cx="254310" cy="221218"/>
          </a:xfrm>
          <a:prstGeom prst="downArrow">
            <a:avLst/>
          </a:prstGeom>
          <a:noFill/>
          <a:ln w="1587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31389" y="704028"/>
            <a:ext cx="891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Как наладить  </a:t>
            </a:r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HR-</a:t>
            </a:r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работу  в отделе персонала </a:t>
            </a:r>
            <a:endParaRPr lang="ru-RU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639256" y="4913585"/>
            <a:ext cx="2722112" cy="259235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lvl="0">
              <a:defRPr/>
            </a:pPr>
            <a:r>
              <a:rPr lang="ru-RU" sz="8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 развивать </a:t>
            </a:r>
            <a:r>
              <a:rPr lang="en-US" sz="8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ru-RU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8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бренд </a:t>
            </a: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00941" y="4860003"/>
            <a:ext cx="2647971" cy="260146"/>
          </a:xfrm>
          <a:prstGeom prst="roundRect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Как формировать кадровые стратегии </a:t>
            </a: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206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2584</TotalTime>
  <Words>552</Words>
  <Application>Microsoft Office PowerPoint</Application>
  <PresentationFormat>Широкоэкранный</PresentationFormat>
  <Paragraphs>93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PT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Admin</cp:lastModifiedBy>
  <cp:revision>61</cp:revision>
  <dcterms:created xsi:type="dcterms:W3CDTF">2020-11-17T06:45:18Z</dcterms:created>
  <dcterms:modified xsi:type="dcterms:W3CDTF">2024-06-18T07:20:01Z</dcterms:modified>
</cp:coreProperties>
</file>